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sldIdLst>
    <p:sldId id="256" r:id="rId2"/>
    <p:sldId id="257" r:id="rId3"/>
    <p:sldId id="258" r:id="rId4"/>
    <p:sldId id="272" r:id="rId5"/>
    <p:sldId id="260" r:id="rId6"/>
    <p:sldId id="262" r:id="rId7"/>
    <p:sldId id="263" r:id="rId8"/>
    <p:sldId id="264" r:id="rId9"/>
    <p:sldId id="259" r:id="rId10"/>
    <p:sldId id="261" r:id="rId11"/>
    <p:sldId id="265" r:id="rId12"/>
    <p:sldId id="266" r:id="rId13"/>
    <p:sldId id="267" r:id="rId14"/>
    <p:sldId id="268" r:id="rId15"/>
    <p:sldId id="269" r:id="rId16"/>
    <p:sldId id="270" r:id="rId17"/>
    <p:sldId id="271"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D63A6"/>
    <a:srgbClr val="92D050"/>
    <a:srgbClr val="D873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18" autoAdjust="0"/>
    <p:restoredTop sz="94660"/>
  </p:normalViewPr>
  <p:slideViewPr>
    <p:cSldViewPr snapToGrid="0">
      <p:cViewPr varScale="1">
        <p:scale>
          <a:sx n="99" d="100"/>
          <a:sy n="99" d="100"/>
        </p:scale>
        <p:origin x="106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1769541"/>
            <a:ext cx="7080026"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028020" y="3598339"/>
            <a:ext cx="7080026"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BF76C89-2868-4C2A-A8D7-27C78C00CDA8}" type="datetimeFigureOut">
              <a:rPr lang="en-US" smtClean="0"/>
              <a:t>6/19/2018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A95258-6924-46B2-B571-F172B81F68D4}" type="slidenum">
              <a:rPr lang="en-US" smtClean="0"/>
              <a:t>‹N°›</a:t>
            </a:fld>
            <a:endParaRPr lang="en-US" dirty="0"/>
          </a:p>
        </p:txBody>
      </p:sp>
    </p:spTree>
    <p:extLst>
      <p:ext uri="{BB962C8B-B14F-4D97-AF65-F5344CB8AC3E}">
        <p14:creationId xmlns:p14="http://schemas.microsoft.com/office/powerpoint/2010/main" val="532515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Slate-V2-S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995" y="540085"/>
            <a:ext cx="7656010" cy="3834374"/>
          </a:xfrm>
          <a:prstGeom prst="rect">
            <a:avLst/>
          </a:prstGeom>
        </p:spPr>
      </p:pic>
      <p:sp>
        <p:nvSpPr>
          <p:cNvPr id="2" name="Title 1"/>
          <p:cNvSpPr>
            <a:spLocks noGrp="1"/>
          </p:cNvSpPr>
          <p:nvPr>
            <p:ph type="title"/>
          </p:nvPr>
        </p:nvSpPr>
        <p:spPr>
          <a:xfrm>
            <a:off x="685354" y="4565255"/>
            <a:ext cx="7766495"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26217" y="695010"/>
            <a:ext cx="7285600"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5346" y="5108728"/>
            <a:ext cx="776532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BF76C89-2868-4C2A-A8D7-27C78C00CDA8}" type="datetimeFigureOut">
              <a:rPr lang="en-US" smtClean="0"/>
              <a:t>6/19/2018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DA95258-6924-46B2-B571-F172B81F68D4}" type="slidenum">
              <a:rPr lang="en-US" smtClean="0"/>
              <a:t>‹N°›</a:t>
            </a:fld>
            <a:endParaRPr lang="en-US" dirty="0"/>
          </a:p>
        </p:txBody>
      </p:sp>
    </p:spTree>
    <p:extLst>
      <p:ext uri="{BB962C8B-B14F-4D97-AF65-F5344CB8AC3E}">
        <p14:creationId xmlns:p14="http://schemas.microsoft.com/office/powerpoint/2010/main" val="690122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608437"/>
            <a:ext cx="776532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46" y="4295180"/>
            <a:ext cx="7765322"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BF76C89-2868-4C2A-A8D7-27C78C00CDA8}" type="datetimeFigureOut">
              <a:rPr lang="en-US" smtClean="0"/>
              <a:t>6/19/2018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DA95258-6924-46B2-B571-F172B81F68D4}" type="slidenum">
              <a:rPr lang="en-US" smtClean="0"/>
              <a:t>‹N°›</a:t>
            </a:fld>
            <a:endParaRPr lang="en-US" dirty="0"/>
          </a:p>
        </p:txBody>
      </p:sp>
    </p:spTree>
    <p:extLst>
      <p:ext uri="{BB962C8B-B14F-4D97-AF65-F5344CB8AC3E}">
        <p14:creationId xmlns:p14="http://schemas.microsoft.com/office/powerpoint/2010/main" val="35336194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610033"/>
            <a:ext cx="6564224"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5346" y="4304353"/>
            <a:ext cx="7765322"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BF76C89-2868-4C2A-A8D7-27C78C00CDA8}" type="datetimeFigureOut">
              <a:rPr lang="en-US" smtClean="0"/>
              <a:t>6/19/2018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DA95258-6924-46B2-B571-F172B81F68D4}" type="slidenum">
              <a:rPr lang="en-US" smtClean="0"/>
              <a:t>‹N°›</a:t>
            </a:fld>
            <a:endParaRPr lang="en-US" dirty="0"/>
          </a:p>
        </p:txBody>
      </p:sp>
      <p:sp>
        <p:nvSpPr>
          <p:cNvPr id="11" name="TextBox 10"/>
          <p:cNvSpPr txBox="1"/>
          <p:nvPr/>
        </p:nvSpPr>
        <p:spPr>
          <a:xfrm>
            <a:off x="627459" y="87391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7828359" y="2933245"/>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5691282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46" y="2126943"/>
            <a:ext cx="7765322"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9" y="4650556"/>
            <a:ext cx="776414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BF76C89-2868-4C2A-A8D7-27C78C00CDA8}" type="datetimeFigureOut">
              <a:rPr lang="en-US" smtClean="0"/>
              <a:t>6/19/2018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DA95258-6924-46B2-B571-F172B81F68D4}" type="slidenum">
              <a:rPr lang="en-US" smtClean="0"/>
              <a:t>‹N°›</a:t>
            </a:fld>
            <a:endParaRPr lang="en-US" dirty="0"/>
          </a:p>
        </p:txBody>
      </p:sp>
    </p:spTree>
    <p:extLst>
      <p:ext uri="{BB962C8B-B14F-4D97-AF65-F5344CB8AC3E}">
        <p14:creationId xmlns:p14="http://schemas.microsoft.com/office/powerpoint/2010/main" val="20948504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6" y="609600"/>
            <a:ext cx="776532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46"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34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335033"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33107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5974929"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5974929"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ABF76C89-2868-4C2A-A8D7-27C78C00CDA8}" type="datetimeFigureOut">
              <a:rPr lang="en-US" smtClean="0"/>
              <a:t>6/19/2018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DA95258-6924-46B2-B571-F172B81F68D4}" type="slidenum">
              <a:rPr lang="en-US" smtClean="0"/>
              <a:t>‹N°›</a:t>
            </a:fld>
            <a:endParaRPr lang="en-US" dirty="0"/>
          </a:p>
        </p:txBody>
      </p:sp>
    </p:spTree>
    <p:extLst>
      <p:ext uri="{BB962C8B-B14F-4D97-AF65-F5344CB8AC3E}">
        <p14:creationId xmlns:p14="http://schemas.microsoft.com/office/powerpoint/2010/main" val="32423437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6" name="Picture 5"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239" y="1826045"/>
            <a:ext cx="2529046" cy="1833558"/>
          </a:xfrm>
          <a:prstGeom prst="rect">
            <a:avLst/>
          </a:prstGeom>
        </p:spPr>
      </p:pic>
      <p:pic>
        <p:nvPicPr>
          <p:cNvPr id="28" name="Picture 27"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3813" y="1826045"/>
            <a:ext cx="2529046" cy="1833558"/>
          </a:xfrm>
          <a:prstGeom prst="rect">
            <a:avLst/>
          </a:prstGeom>
        </p:spPr>
      </p:pic>
      <p:pic>
        <p:nvPicPr>
          <p:cNvPr id="29" name="Picture 28"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715" y="1826045"/>
            <a:ext cx="2529046" cy="1833558"/>
          </a:xfrm>
          <a:prstGeom prst="rect">
            <a:avLst/>
          </a:prstGeom>
        </p:spPr>
      </p:pic>
      <p:sp>
        <p:nvSpPr>
          <p:cNvPr id="30" name="Title 1"/>
          <p:cNvSpPr>
            <a:spLocks noGrp="1"/>
          </p:cNvSpPr>
          <p:nvPr>
            <p:ph type="title"/>
          </p:nvPr>
        </p:nvSpPr>
        <p:spPr>
          <a:xfrm>
            <a:off x="685346" y="609600"/>
            <a:ext cx="7765322"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46"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763577" y="1938918"/>
            <a:ext cx="2319276"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685346" y="4480369"/>
            <a:ext cx="2475738"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332091"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409307" y="1939094"/>
            <a:ext cx="2319276"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3331075" y="4480368"/>
            <a:ext cx="2476753"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5975023"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6056774" y="1934432"/>
            <a:ext cx="2319276"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5974929" y="4480366"/>
            <a:ext cx="2475738"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ABF76C89-2868-4C2A-A8D7-27C78C00CDA8}" type="datetimeFigureOut">
              <a:rPr lang="en-US" smtClean="0"/>
              <a:t>6/19/2018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DA95258-6924-46B2-B571-F172B81F68D4}" type="slidenum">
              <a:rPr lang="en-US" smtClean="0"/>
              <a:t>‹N°›</a:t>
            </a:fld>
            <a:endParaRPr lang="en-US" dirty="0"/>
          </a:p>
        </p:txBody>
      </p:sp>
    </p:spTree>
    <p:extLst>
      <p:ext uri="{BB962C8B-B14F-4D97-AF65-F5344CB8AC3E}">
        <p14:creationId xmlns:p14="http://schemas.microsoft.com/office/powerpoint/2010/main" val="9215641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F76C89-2868-4C2A-A8D7-27C78C00CDA8}" type="datetimeFigureOut">
              <a:rPr lang="en-US" smtClean="0"/>
              <a:t>6/19/2018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A95258-6924-46B2-B571-F172B81F68D4}" type="slidenum">
              <a:rPr lang="en-US" smtClean="0"/>
              <a:t>‹N°›</a:t>
            </a:fld>
            <a:endParaRPr lang="en-US" dirty="0"/>
          </a:p>
        </p:txBody>
      </p:sp>
    </p:spTree>
    <p:extLst>
      <p:ext uri="{BB962C8B-B14F-4D97-AF65-F5344CB8AC3E}">
        <p14:creationId xmlns:p14="http://schemas.microsoft.com/office/powerpoint/2010/main" val="21039951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02" y="609600"/>
            <a:ext cx="1713365"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5347" y="609600"/>
            <a:ext cx="5937654" cy="5181601"/>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F76C89-2868-4C2A-A8D7-27C78C00CDA8}" type="datetimeFigureOut">
              <a:rPr lang="en-US" smtClean="0"/>
              <a:t>6/19/2018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A95258-6924-46B2-B571-F172B81F68D4}" type="slidenum">
              <a:rPr lang="en-US" smtClean="0"/>
              <a:t>‹N°›</a:t>
            </a:fld>
            <a:endParaRPr lang="en-US" dirty="0"/>
          </a:p>
        </p:txBody>
      </p:sp>
    </p:spTree>
    <p:extLst>
      <p:ext uri="{BB962C8B-B14F-4D97-AF65-F5344CB8AC3E}">
        <p14:creationId xmlns:p14="http://schemas.microsoft.com/office/powerpoint/2010/main" val="1398868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F76C89-2868-4C2A-A8D7-27C78C00CDA8}" type="datetimeFigureOut">
              <a:rPr lang="en-US" smtClean="0"/>
              <a:t>6/19/2018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A95258-6924-46B2-B571-F172B81F68D4}" type="slidenum">
              <a:rPr lang="en-US" smtClean="0"/>
              <a:t>‹N°›</a:t>
            </a:fld>
            <a:endParaRPr lang="en-US" dirty="0"/>
          </a:p>
        </p:txBody>
      </p:sp>
    </p:spTree>
    <p:extLst>
      <p:ext uri="{BB962C8B-B14F-4D97-AF65-F5344CB8AC3E}">
        <p14:creationId xmlns:p14="http://schemas.microsoft.com/office/powerpoint/2010/main" val="2809980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71551" y="1761068"/>
            <a:ext cx="7192913"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971551" y="3589879"/>
            <a:ext cx="7192913"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BF76C89-2868-4C2A-A8D7-27C78C00CDA8}" type="datetimeFigureOut">
              <a:rPr lang="en-US" smtClean="0"/>
              <a:t>6/19/2018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A95258-6924-46B2-B571-F172B81F68D4}" type="slidenum">
              <a:rPr lang="en-US" smtClean="0"/>
              <a:t>‹N°›</a:t>
            </a:fld>
            <a:endParaRPr lang="en-US" dirty="0"/>
          </a:p>
        </p:txBody>
      </p:sp>
    </p:spTree>
    <p:extLst>
      <p:ext uri="{BB962C8B-B14F-4D97-AF65-F5344CB8AC3E}">
        <p14:creationId xmlns:p14="http://schemas.microsoft.com/office/powerpoint/2010/main" val="1461093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347" y="1732449"/>
            <a:ext cx="3795373" cy="4058750"/>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2169" y="1732450"/>
            <a:ext cx="3798499" cy="405875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F76C89-2868-4C2A-A8D7-27C78C00CDA8}" type="datetimeFigureOut">
              <a:rPr lang="en-US" smtClean="0"/>
              <a:t>6/19/2018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DA95258-6924-46B2-B571-F172B81F68D4}" type="slidenum">
              <a:rPr lang="en-US" smtClean="0"/>
              <a:t>‹N°›</a:t>
            </a:fld>
            <a:endParaRPr lang="en-US" dirty="0"/>
          </a:p>
        </p:txBody>
      </p:sp>
    </p:spTree>
    <p:extLst>
      <p:ext uri="{BB962C8B-B14F-4D97-AF65-F5344CB8AC3E}">
        <p14:creationId xmlns:p14="http://schemas.microsoft.com/office/powerpoint/2010/main" val="1477525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345" y="1770323"/>
            <a:ext cx="3787423" cy="4112953"/>
          </a:xfrm>
          <a:prstGeom prst="rect">
            <a:avLst/>
          </a:prstGeom>
        </p:spPr>
      </p:pic>
      <p:pic>
        <p:nvPicPr>
          <p:cNvPr id="14" name="Picture 13"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3245" y="1770323"/>
            <a:ext cx="3787423" cy="4112953"/>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54404" y="1835254"/>
            <a:ext cx="3657258"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754404" y="2380138"/>
            <a:ext cx="3657258"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21225" y="1835255"/>
            <a:ext cx="3671498"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721225" y="2380138"/>
            <a:ext cx="3671498"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BF76C89-2868-4C2A-A8D7-27C78C00CDA8}" type="datetimeFigureOut">
              <a:rPr lang="en-US" smtClean="0"/>
              <a:t>6/19/2018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DA95258-6924-46B2-B571-F172B81F68D4}" type="slidenum">
              <a:rPr lang="en-US" smtClean="0"/>
              <a:t>‹N°›</a:t>
            </a:fld>
            <a:endParaRPr lang="en-US" dirty="0"/>
          </a:p>
        </p:txBody>
      </p:sp>
    </p:spTree>
    <p:extLst>
      <p:ext uri="{BB962C8B-B14F-4D97-AF65-F5344CB8AC3E}">
        <p14:creationId xmlns:p14="http://schemas.microsoft.com/office/powerpoint/2010/main" val="3990322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BF76C89-2868-4C2A-A8D7-27C78C00CDA8}" type="datetimeFigureOut">
              <a:rPr lang="en-US" smtClean="0"/>
              <a:t>6/19/2018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DA95258-6924-46B2-B571-F172B81F68D4}" type="slidenum">
              <a:rPr lang="en-US" smtClean="0"/>
              <a:t>‹N°›</a:t>
            </a:fld>
            <a:endParaRPr lang="en-US" dirty="0"/>
          </a:p>
        </p:txBody>
      </p:sp>
    </p:spTree>
    <p:extLst>
      <p:ext uri="{BB962C8B-B14F-4D97-AF65-F5344CB8AC3E}">
        <p14:creationId xmlns:p14="http://schemas.microsoft.com/office/powerpoint/2010/main" val="2586007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F76C89-2868-4C2A-A8D7-27C78C00CDA8}" type="datetimeFigureOut">
              <a:rPr lang="en-US" smtClean="0"/>
              <a:t>6/19/2018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DA95258-6924-46B2-B571-F172B81F68D4}" type="slidenum">
              <a:rPr lang="en-US" smtClean="0"/>
              <a:t>‹N°›</a:t>
            </a:fld>
            <a:endParaRPr lang="en-US" dirty="0"/>
          </a:p>
        </p:txBody>
      </p:sp>
    </p:spTree>
    <p:extLst>
      <p:ext uri="{BB962C8B-B14F-4D97-AF65-F5344CB8AC3E}">
        <p14:creationId xmlns:p14="http://schemas.microsoft.com/office/powerpoint/2010/main" val="552130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0"/>
            <a:ext cx="2780167"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3641725" y="609600"/>
            <a:ext cx="4808943" cy="5181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47" y="2431518"/>
            <a:ext cx="2780167"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BF76C89-2868-4C2A-A8D7-27C78C00CDA8}" type="datetimeFigureOut">
              <a:rPr lang="en-US" smtClean="0"/>
              <a:t>6/19/2018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DA95258-6924-46B2-B571-F172B81F68D4}" type="slidenum">
              <a:rPr lang="en-US" smtClean="0"/>
              <a:t>‹N°›</a:t>
            </a:fld>
            <a:endParaRPr lang="en-US" dirty="0"/>
          </a:p>
        </p:txBody>
      </p:sp>
    </p:spTree>
    <p:extLst>
      <p:ext uri="{BB962C8B-B14F-4D97-AF65-F5344CB8AC3E}">
        <p14:creationId xmlns:p14="http://schemas.microsoft.com/office/powerpoint/2010/main" val="3732112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2" name="Picture 11" descr="Slate-V2-S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987" y="609923"/>
            <a:ext cx="3428146" cy="5205472"/>
          </a:xfrm>
          <a:prstGeom prst="rect">
            <a:avLst/>
          </a:prstGeom>
        </p:spPr>
      </p:pic>
      <p:sp>
        <p:nvSpPr>
          <p:cNvPr id="2" name="Title 1"/>
          <p:cNvSpPr>
            <a:spLocks noGrp="1"/>
          </p:cNvSpPr>
          <p:nvPr>
            <p:ph type="title"/>
          </p:nvPr>
        </p:nvSpPr>
        <p:spPr>
          <a:xfrm>
            <a:off x="685347" y="609923"/>
            <a:ext cx="3924676"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976728" y="743989"/>
            <a:ext cx="3165375"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85347" y="2439261"/>
            <a:ext cx="3924676"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BF76C89-2868-4C2A-A8D7-27C78C00CDA8}" type="datetimeFigureOut">
              <a:rPr lang="en-US" smtClean="0"/>
              <a:t>6/19/2018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DA95258-6924-46B2-B571-F172B81F68D4}" type="slidenum">
              <a:rPr lang="en-US" smtClean="0"/>
              <a:t>‹N°›</a:t>
            </a:fld>
            <a:endParaRPr lang="en-US" dirty="0"/>
          </a:p>
        </p:txBody>
      </p:sp>
    </p:spTree>
    <p:extLst>
      <p:ext uri="{BB962C8B-B14F-4D97-AF65-F5344CB8AC3E}">
        <p14:creationId xmlns:p14="http://schemas.microsoft.com/office/powerpoint/2010/main" val="17709180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6" y="609600"/>
            <a:ext cx="776532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46" y="1732450"/>
            <a:ext cx="776532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2" y="5883276"/>
            <a:ext cx="20574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ABF76C89-2868-4C2A-A8D7-27C78C00CDA8}" type="datetimeFigureOut">
              <a:rPr lang="en-US" smtClean="0"/>
              <a:t>6/19/2018</a:t>
            </a:fld>
            <a:endParaRPr lang="en-US" dirty="0"/>
          </a:p>
        </p:txBody>
      </p:sp>
      <p:sp>
        <p:nvSpPr>
          <p:cNvPr id="5" name="Footer Placeholder 4"/>
          <p:cNvSpPr>
            <a:spLocks noGrp="1"/>
          </p:cNvSpPr>
          <p:nvPr>
            <p:ph type="ftr" sz="quarter" idx="3"/>
          </p:nvPr>
        </p:nvSpPr>
        <p:spPr>
          <a:xfrm>
            <a:off x="685347" y="5883276"/>
            <a:ext cx="5004649"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7885509" y="5883276"/>
            <a:ext cx="565159"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DA95258-6924-46B2-B571-F172B81F68D4}" type="slidenum">
              <a:rPr lang="en-US" smtClean="0"/>
              <a:t>‹N°›</a:t>
            </a:fld>
            <a:endParaRPr lang="en-US" dirty="0"/>
          </a:p>
        </p:txBody>
      </p:sp>
    </p:spTree>
    <p:extLst>
      <p:ext uri="{BB962C8B-B14F-4D97-AF65-F5344CB8AC3E}">
        <p14:creationId xmlns:p14="http://schemas.microsoft.com/office/powerpoint/2010/main" val="1095294930"/>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38D99-A726-471E-B747-6C7CD8EC29DC}"/>
              </a:ext>
            </a:extLst>
          </p:cNvPr>
          <p:cNvSpPr>
            <a:spLocks noGrp="1"/>
          </p:cNvSpPr>
          <p:nvPr>
            <p:ph type="ctrTitle"/>
          </p:nvPr>
        </p:nvSpPr>
        <p:spPr>
          <a:xfrm>
            <a:off x="0" y="59682"/>
            <a:ext cx="9144000" cy="846480"/>
          </a:xfrm>
        </p:spPr>
        <p:txBody>
          <a:bodyPr>
            <a:normAutofit fontScale="90000"/>
          </a:bodyPr>
          <a:lstStyle/>
          <a:p>
            <a:r>
              <a:rPr lang="fr-FR" dirty="0"/>
              <a:t>PROJET ROBOT PONG</a:t>
            </a:r>
          </a:p>
        </p:txBody>
      </p:sp>
      <p:sp>
        <p:nvSpPr>
          <p:cNvPr id="3" name="Subtitle 2">
            <a:extLst>
              <a:ext uri="{FF2B5EF4-FFF2-40B4-BE49-F238E27FC236}">
                <a16:creationId xmlns:a16="http://schemas.microsoft.com/office/drawing/2014/main" id="{46708225-5C9F-4BBD-AE78-29C46E1138E2}"/>
              </a:ext>
            </a:extLst>
          </p:cNvPr>
          <p:cNvSpPr>
            <a:spLocks noGrp="1"/>
          </p:cNvSpPr>
          <p:nvPr>
            <p:ph type="subTitle" idx="1"/>
          </p:nvPr>
        </p:nvSpPr>
        <p:spPr>
          <a:xfrm>
            <a:off x="911791" y="5325233"/>
            <a:ext cx="7080026" cy="1049867"/>
          </a:xfrm>
        </p:spPr>
        <p:txBody>
          <a:bodyPr>
            <a:normAutofit/>
          </a:bodyPr>
          <a:lstStyle/>
          <a:p>
            <a:r>
              <a:rPr lang="fr-FR" sz="1400" dirty="0"/>
              <a:t>Avec BARETTE Alexandra &amp; ALAOUA Othmane</a:t>
            </a:r>
          </a:p>
          <a:p>
            <a:r>
              <a:rPr lang="fr-FR" sz="1400" dirty="0"/>
              <a:t>Lycée Jean Rostand 2017-2018 – BTS SNIR 2</a:t>
            </a:r>
          </a:p>
        </p:txBody>
      </p:sp>
      <p:sp>
        <p:nvSpPr>
          <p:cNvPr id="4" name="TextBox 3">
            <a:extLst>
              <a:ext uri="{FF2B5EF4-FFF2-40B4-BE49-F238E27FC236}">
                <a16:creationId xmlns:a16="http://schemas.microsoft.com/office/drawing/2014/main" id="{E04B34B9-DA8C-4940-823B-1A2DED7332D9}"/>
              </a:ext>
            </a:extLst>
          </p:cNvPr>
          <p:cNvSpPr txBox="1"/>
          <p:nvPr/>
        </p:nvSpPr>
        <p:spPr>
          <a:xfrm>
            <a:off x="3066154" y="743721"/>
            <a:ext cx="3011692" cy="646331"/>
          </a:xfrm>
          <a:prstGeom prst="rect">
            <a:avLst/>
          </a:prstGeom>
          <a:noFill/>
        </p:spPr>
        <p:txBody>
          <a:bodyPr wrap="square" rtlCol="0">
            <a:spAutoFit/>
          </a:bodyPr>
          <a:lstStyle/>
          <a:p>
            <a:r>
              <a:rPr lang="fr-FR" dirty="0"/>
              <a:t>ABDUL HAKIM Panna</a:t>
            </a:r>
          </a:p>
          <a:p>
            <a:endParaRPr lang="fr-FR" dirty="0"/>
          </a:p>
        </p:txBody>
      </p:sp>
      <p:pic>
        <p:nvPicPr>
          <p:cNvPr id="5" name="Picture 4">
            <a:extLst>
              <a:ext uri="{FF2B5EF4-FFF2-40B4-BE49-F238E27FC236}">
                <a16:creationId xmlns:a16="http://schemas.microsoft.com/office/drawing/2014/main" id="{C22EC6EE-3A5E-4737-9B03-1E827C088FF5}"/>
              </a:ext>
            </a:extLst>
          </p:cNvPr>
          <p:cNvPicPr>
            <a:picLocks noChangeAspect="1"/>
          </p:cNvPicPr>
          <p:nvPr/>
        </p:nvPicPr>
        <p:blipFill>
          <a:blip r:embed="rId2"/>
          <a:stretch>
            <a:fillRect/>
          </a:stretch>
        </p:blipFill>
        <p:spPr>
          <a:xfrm>
            <a:off x="1350369" y="1148517"/>
            <a:ext cx="6202871" cy="3530488"/>
          </a:xfrm>
          <a:prstGeom prst="rect">
            <a:avLst/>
          </a:prstGeom>
        </p:spPr>
      </p:pic>
    </p:spTree>
    <p:extLst>
      <p:ext uri="{BB962C8B-B14F-4D97-AF65-F5344CB8AC3E}">
        <p14:creationId xmlns:p14="http://schemas.microsoft.com/office/powerpoint/2010/main" val="95387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511CF-BE91-49F2-B69F-1EB53163732E}"/>
              </a:ext>
            </a:extLst>
          </p:cNvPr>
          <p:cNvSpPr>
            <a:spLocks noGrp="1"/>
          </p:cNvSpPr>
          <p:nvPr>
            <p:ph type="title"/>
          </p:nvPr>
        </p:nvSpPr>
        <p:spPr>
          <a:xfrm>
            <a:off x="0" y="-123825"/>
            <a:ext cx="7765322" cy="970450"/>
          </a:xfrm>
        </p:spPr>
        <p:txBody>
          <a:bodyPr>
            <a:normAutofit/>
          </a:bodyPr>
          <a:lstStyle/>
          <a:p>
            <a:r>
              <a:rPr lang="fr-FR" dirty="0"/>
              <a:t>Ma partie</a:t>
            </a:r>
          </a:p>
        </p:txBody>
      </p:sp>
      <p:sp>
        <p:nvSpPr>
          <p:cNvPr id="3" name="Content Placeholder 2">
            <a:extLst>
              <a:ext uri="{FF2B5EF4-FFF2-40B4-BE49-F238E27FC236}">
                <a16:creationId xmlns:a16="http://schemas.microsoft.com/office/drawing/2014/main" id="{0023D61A-F79B-4404-B48B-28D3ADB9777A}"/>
              </a:ext>
            </a:extLst>
          </p:cNvPr>
          <p:cNvSpPr>
            <a:spLocks noGrp="1"/>
          </p:cNvSpPr>
          <p:nvPr>
            <p:ph idx="1"/>
          </p:nvPr>
        </p:nvSpPr>
        <p:spPr>
          <a:xfrm>
            <a:off x="237671" y="665650"/>
            <a:ext cx="7765322" cy="4058751"/>
          </a:xfrm>
        </p:spPr>
        <p:txBody>
          <a:bodyPr/>
          <a:lstStyle/>
          <a:p>
            <a:r>
              <a:rPr lang="fr-FR" dirty="0"/>
              <a:t>Installation de l’os Raspbian</a:t>
            </a:r>
          </a:p>
          <a:p>
            <a:r>
              <a:rPr lang="fr-FR" dirty="0"/>
              <a:t>Installation de MySQL serveur</a:t>
            </a:r>
          </a:p>
          <a:p>
            <a:r>
              <a:rPr lang="fr-FR" dirty="0"/>
              <a:t>Création d’utilisateur, crée la base donnée puis les tables et lui donner des privilèges et rendre les connexion extérieur possible.</a:t>
            </a:r>
          </a:p>
          <a:p>
            <a:r>
              <a:rPr lang="fr-FR" dirty="0"/>
              <a:t>Connexion via PuTTY en cmd sinon bureau :</a:t>
            </a:r>
          </a:p>
          <a:p>
            <a:endParaRPr lang="fr-FR" dirty="0"/>
          </a:p>
        </p:txBody>
      </p:sp>
      <p:pic>
        <p:nvPicPr>
          <p:cNvPr id="4" name="Picture 3">
            <a:extLst>
              <a:ext uri="{FF2B5EF4-FFF2-40B4-BE49-F238E27FC236}">
                <a16:creationId xmlns:a16="http://schemas.microsoft.com/office/drawing/2014/main" id="{F8B56247-1585-431E-918A-AD5E4AE1621D}"/>
              </a:ext>
            </a:extLst>
          </p:cNvPr>
          <p:cNvPicPr/>
          <p:nvPr/>
        </p:nvPicPr>
        <p:blipFill>
          <a:blip r:embed="rId2">
            <a:extLst>
              <a:ext uri="{28A0092B-C50C-407E-A947-70E740481C1C}">
                <a14:useLocalDpi xmlns:a14="http://schemas.microsoft.com/office/drawing/2010/main" val="0"/>
              </a:ext>
            </a:extLst>
          </a:blip>
          <a:stretch>
            <a:fillRect/>
          </a:stretch>
        </p:blipFill>
        <p:spPr>
          <a:xfrm>
            <a:off x="556304" y="2910047"/>
            <a:ext cx="3430270" cy="2032000"/>
          </a:xfrm>
          <a:prstGeom prst="rect">
            <a:avLst/>
          </a:prstGeom>
        </p:spPr>
      </p:pic>
      <p:pic>
        <p:nvPicPr>
          <p:cNvPr id="5" name="Picture 4">
            <a:extLst>
              <a:ext uri="{FF2B5EF4-FFF2-40B4-BE49-F238E27FC236}">
                <a16:creationId xmlns:a16="http://schemas.microsoft.com/office/drawing/2014/main" id="{362D580E-425F-4253-8035-05EDD047C19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05207" y="2841308"/>
            <a:ext cx="3460115" cy="2318385"/>
          </a:xfrm>
          <a:prstGeom prst="rect">
            <a:avLst/>
          </a:prstGeom>
          <a:noFill/>
          <a:ln>
            <a:noFill/>
          </a:ln>
        </p:spPr>
      </p:pic>
    </p:spTree>
    <p:extLst>
      <p:ext uri="{BB962C8B-B14F-4D97-AF65-F5344CB8AC3E}">
        <p14:creationId xmlns:p14="http://schemas.microsoft.com/office/powerpoint/2010/main" val="76936384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B93D6-4278-4F2B-8FD7-AFF5872D3C55}"/>
              </a:ext>
            </a:extLst>
          </p:cNvPr>
          <p:cNvSpPr>
            <a:spLocks noGrp="1"/>
          </p:cNvSpPr>
          <p:nvPr>
            <p:ph type="title"/>
          </p:nvPr>
        </p:nvSpPr>
        <p:spPr>
          <a:xfrm>
            <a:off x="685346" y="-180975"/>
            <a:ext cx="7765322" cy="970450"/>
          </a:xfrm>
        </p:spPr>
        <p:txBody>
          <a:bodyPr/>
          <a:lstStyle/>
          <a:p>
            <a:r>
              <a:rPr lang="fr-FR" dirty="0"/>
              <a:t>connexion MySQL</a:t>
            </a:r>
          </a:p>
        </p:txBody>
      </p:sp>
      <p:pic>
        <p:nvPicPr>
          <p:cNvPr id="4" name="Picture 3">
            <a:extLst>
              <a:ext uri="{FF2B5EF4-FFF2-40B4-BE49-F238E27FC236}">
                <a16:creationId xmlns:a16="http://schemas.microsoft.com/office/drawing/2014/main" id="{F90CD3A1-4B28-43DA-A1B2-837646358BD7}"/>
              </a:ext>
            </a:extLst>
          </p:cNvPr>
          <p:cNvPicPr/>
          <p:nvPr/>
        </p:nvPicPr>
        <p:blipFill>
          <a:blip r:embed="rId2">
            <a:extLst>
              <a:ext uri="{28A0092B-C50C-407E-A947-70E740481C1C}">
                <a14:useLocalDpi xmlns:a14="http://schemas.microsoft.com/office/drawing/2010/main" val="0"/>
              </a:ext>
            </a:extLst>
          </a:blip>
          <a:stretch>
            <a:fillRect/>
          </a:stretch>
        </p:blipFill>
        <p:spPr>
          <a:xfrm>
            <a:off x="1558742" y="676910"/>
            <a:ext cx="6018530" cy="5828030"/>
          </a:xfrm>
          <a:prstGeom prst="rect">
            <a:avLst/>
          </a:prstGeom>
        </p:spPr>
      </p:pic>
    </p:spTree>
    <p:extLst>
      <p:ext uri="{BB962C8B-B14F-4D97-AF65-F5344CB8AC3E}">
        <p14:creationId xmlns:p14="http://schemas.microsoft.com/office/powerpoint/2010/main" val="1343326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FE0BC-46F1-4BD3-9550-339E1864944B}"/>
              </a:ext>
            </a:extLst>
          </p:cNvPr>
          <p:cNvSpPr>
            <a:spLocks noGrp="1"/>
          </p:cNvSpPr>
          <p:nvPr>
            <p:ph type="title"/>
          </p:nvPr>
        </p:nvSpPr>
        <p:spPr>
          <a:xfrm>
            <a:off x="1609725" y="0"/>
            <a:ext cx="5459818" cy="571500"/>
          </a:xfrm>
        </p:spPr>
        <p:txBody>
          <a:bodyPr>
            <a:normAutofit fontScale="90000"/>
          </a:bodyPr>
          <a:lstStyle/>
          <a:p>
            <a:r>
              <a:rPr lang="fr-FR" dirty="0"/>
              <a:t>Structure MySQL</a:t>
            </a:r>
          </a:p>
        </p:txBody>
      </p:sp>
      <p:pic>
        <p:nvPicPr>
          <p:cNvPr id="4" name="Picture 3">
            <a:extLst>
              <a:ext uri="{FF2B5EF4-FFF2-40B4-BE49-F238E27FC236}">
                <a16:creationId xmlns:a16="http://schemas.microsoft.com/office/drawing/2014/main" id="{491C8434-F074-469B-899A-5B143CE71AA6}"/>
              </a:ext>
            </a:extLst>
          </p:cNvPr>
          <p:cNvPicPr/>
          <p:nvPr/>
        </p:nvPicPr>
        <p:blipFill>
          <a:blip r:embed="rId2"/>
          <a:stretch>
            <a:fillRect/>
          </a:stretch>
        </p:blipFill>
        <p:spPr>
          <a:xfrm>
            <a:off x="333375" y="641032"/>
            <a:ext cx="4856463" cy="4653958"/>
          </a:xfrm>
          <a:prstGeom prst="rect">
            <a:avLst/>
          </a:prstGeom>
        </p:spPr>
      </p:pic>
      <p:pic>
        <p:nvPicPr>
          <p:cNvPr id="5" name="Picture 4">
            <a:extLst>
              <a:ext uri="{FF2B5EF4-FFF2-40B4-BE49-F238E27FC236}">
                <a16:creationId xmlns:a16="http://schemas.microsoft.com/office/drawing/2014/main" id="{02AFA2DB-786D-48EB-87B3-07A52222AC00}"/>
              </a:ext>
            </a:extLst>
          </p:cNvPr>
          <p:cNvPicPr/>
          <p:nvPr/>
        </p:nvPicPr>
        <p:blipFill>
          <a:blip r:embed="rId3">
            <a:extLst>
              <a:ext uri="{28A0092B-C50C-407E-A947-70E740481C1C}">
                <a14:useLocalDpi xmlns:a14="http://schemas.microsoft.com/office/drawing/2010/main" val="0"/>
              </a:ext>
            </a:extLst>
          </a:blip>
          <a:stretch>
            <a:fillRect/>
          </a:stretch>
        </p:blipFill>
        <p:spPr>
          <a:xfrm>
            <a:off x="3575222" y="642760"/>
            <a:ext cx="1614616" cy="920250"/>
          </a:xfrm>
          <a:prstGeom prst="rect">
            <a:avLst/>
          </a:prstGeom>
        </p:spPr>
      </p:pic>
      <p:pic>
        <p:nvPicPr>
          <p:cNvPr id="6" name="Picture 5">
            <a:extLst>
              <a:ext uri="{FF2B5EF4-FFF2-40B4-BE49-F238E27FC236}">
                <a16:creationId xmlns:a16="http://schemas.microsoft.com/office/drawing/2014/main" id="{9C97ADA0-096A-474B-B56B-89BB66633870}"/>
              </a:ext>
            </a:extLst>
          </p:cNvPr>
          <p:cNvPicPr/>
          <p:nvPr/>
        </p:nvPicPr>
        <p:blipFill>
          <a:blip r:embed="rId4">
            <a:extLst>
              <a:ext uri="{28A0092B-C50C-407E-A947-70E740481C1C}">
                <a14:useLocalDpi xmlns:a14="http://schemas.microsoft.com/office/drawing/2010/main" val="0"/>
              </a:ext>
            </a:extLst>
          </a:blip>
          <a:stretch>
            <a:fillRect/>
          </a:stretch>
        </p:blipFill>
        <p:spPr>
          <a:xfrm>
            <a:off x="5461212" y="2234338"/>
            <a:ext cx="3349413" cy="1529172"/>
          </a:xfrm>
          <a:prstGeom prst="rect">
            <a:avLst/>
          </a:prstGeom>
        </p:spPr>
      </p:pic>
      <p:pic>
        <p:nvPicPr>
          <p:cNvPr id="7" name="Picture 6">
            <a:extLst>
              <a:ext uri="{FF2B5EF4-FFF2-40B4-BE49-F238E27FC236}">
                <a16:creationId xmlns:a16="http://schemas.microsoft.com/office/drawing/2014/main" id="{0F2FE526-BEBB-4D9B-B885-EBA24C58C354}"/>
              </a:ext>
            </a:extLst>
          </p:cNvPr>
          <p:cNvPicPr/>
          <p:nvPr/>
        </p:nvPicPr>
        <p:blipFill>
          <a:blip r:embed="rId5">
            <a:extLst>
              <a:ext uri="{28A0092B-C50C-407E-A947-70E740481C1C}">
                <a14:useLocalDpi xmlns:a14="http://schemas.microsoft.com/office/drawing/2010/main" val="0"/>
              </a:ext>
            </a:extLst>
          </a:blip>
          <a:stretch>
            <a:fillRect/>
          </a:stretch>
        </p:blipFill>
        <p:spPr>
          <a:xfrm>
            <a:off x="5426370" y="712992"/>
            <a:ext cx="3569652" cy="1466850"/>
          </a:xfrm>
          <a:prstGeom prst="rect">
            <a:avLst/>
          </a:prstGeom>
        </p:spPr>
      </p:pic>
      <p:pic>
        <p:nvPicPr>
          <p:cNvPr id="8" name="Picture 7">
            <a:extLst>
              <a:ext uri="{FF2B5EF4-FFF2-40B4-BE49-F238E27FC236}">
                <a16:creationId xmlns:a16="http://schemas.microsoft.com/office/drawing/2014/main" id="{7C5DD8C6-8C01-4588-9771-8BE2724B5340}"/>
              </a:ext>
            </a:extLst>
          </p:cNvPr>
          <p:cNvPicPr/>
          <p:nvPr/>
        </p:nvPicPr>
        <p:blipFill>
          <a:blip r:embed="rId6">
            <a:extLst>
              <a:ext uri="{28A0092B-C50C-407E-A947-70E740481C1C}">
                <a14:useLocalDpi xmlns:a14="http://schemas.microsoft.com/office/drawing/2010/main" val="0"/>
              </a:ext>
            </a:extLst>
          </a:blip>
          <a:stretch>
            <a:fillRect/>
          </a:stretch>
        </p:blipFill>
        <p:spPr>
          <a:xfrm>
            <a:off x="5461212" y="3818006"/>
            <a:ext cx="3286346" cy="1476984"/>
          </a:xfrm>
          <a:prstGeom prst="rect">
            <a:avLst/>
          </a:prstGeom>
        </p:spPr>
      </p:pic>
      <p:sp>
        <p:nvSpPr>
          <p:cNvPr id="9" name="TextBox 8">
            <a:extLst>
              <a:ext uri="{FF2B5EF4-FFF2-40B4-BE49-F238E27FC236}">
                <a16:creationId xmlns:a16="http://schemas.microsoft.com/office/drawing/2014/main" id="{49CC646E-389E-42B6-8BCD-90D9F4360059}"/>
              </a:ext>
            </a:extLst>
          </p:cNvPr>
          <p:cNvSpPr txBox="1"/>
          <p:nvPr/>
        </p:nvSpPr>
        <p:spPr>
          <a:xfrm>
            <a:off x="698933" y="5545183"/>
            <a:ext cx="8048625" cy="461665"/>
          </a:xfrm>
          <a:prstGeom prst="rect">
            <a:avLst/>
          </a:prstGeom>
          <a:noFill/>
        </p:spPr>
        <p:txBody>
          <a:bodyPr wrap="square" rtlCol="0">
            <a:spAutoFit/>
          </a:bodyPr>
          <a:lstStyle/>
          <a:p>
            <a:r>
              <a:rPr lang="fr-FR" sz="1200" dirty="0">
                <a:latin typeface="Verdana" panose="020B0604030504040204" pitchFamily="34" charset="0"/>
                <a:ea typeface="Verdana" panose="020B0604030504040204" pitchFamily="34" charset="0"/>
              </a:rPr>
              <a:t>Par exemple pour avoir le score de l’utilisateur Edouard on devra faire une requête :</a:t>
            </a:r>
          </a:p>
          <a:p>
            <a:r>
              <a:rPr lang="fr-FR" sz="1200" dirty="0">
                <a:solidFill>
                  <a:srgbClr val="92D050"/>
                </a:solidFill>
                <a:latin typeface="Verdana" panose="020B0604030504040204" pitchFamily="34" charset="0"/>
                <a:ea typeface="Verdana" panose="020B0604030504040204" pitchFamily="34" charset="0"/>
              </a:rPr>
              <a:t>Select score </a:t>
            </a:r>
            <a:r>
              <a:rPr lang="fr-FR" sz="1200" dirty="0" err="1">
                <a:solidFill>
                  <a:srgbClr val="92D050"/>
                </a:solidFill>
                <a:latin typeface="Verdana" panose="020B0604030504040204" pitchFamily="34" charset="0"/>
                <a:ea typeface="Verdana" panose="020B0604030504040204" pitchFamily="34" charset="0"/>
              </a:rPr>
              <a:t>from</a:t>
            </a:r>
            <a:r>
              <a:rPr lang="fr-FR" sz="1200" dirty="0">
                <a:solidFill>
                  <a:srgbClr val="92D050"/>
                </a:solidFill>
                <a:latin typeface="Verdana" panose="020B0604030504040204" pitchFamily="34" charset="0"/>
                <a:ea typeface="Verdana" panose="020B0604030504040204" pitchFamily="34" charset="0"/>
              </a:rPr>
              <a:t> historique where historique.IDUser=user.userID and nom=«Edouard»; </a:t>
            </a:r>
          </a:p>
        </p:txBody>
      </p:sp>
    </p:spTree>
    <p:extLst>
      <p:ext uri="{BB962C8B-B14F-4D97-AF65-F5344CB8AC3E}">
        <p14:creationId xmlns:p14="http://schemas.microsoft.com/office/powerpoint/2010/main" val="977654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6657E-5577-47F8-BE0B-E8A3A1622AD6}"/>
              </a:ext>
            </a:extLst>
          </p:cNvPr>
          <p:cNvSpPr>
            <a:spLocks noGrp="1"/>
          </p:cNvSpPr>
          <p:nvPr>
            <p:ph type="title"/>
          </p:nvPr>
        </p:nvSpPr>
        <p:spPr>
          <a:xfrm>
            <a:off x="1609498" y="0"/>
            <a:ext cx="5925004" cy="457199"/>
          </a:xfrm>
        </p:spPr>
        <p:txBody>
          <a:bodyPr>
            <a:normAutofit fontScale="90000"/>
          </a:bodyPr>
          <a:lstStyle/>
          <a:p>
            <a:r>
              <a:rPr lang="fr-FR" sz="2800" dirty="0"/>
              <a:t>Programmation :</a:t>
            </a:r>
          </a:p>
        </p:txBody>
      </p:sp>
      <p:sp>
        <p:nvSpPr>
          <p:cNvPr id="3" name="Content Placeholder 2">
            <a:extLst>
              <a:ext uri="{FF2B5EF4-FFF2-40B4-BE49-F238E27FC236}">
                <a16:creationId xmlns:a16="http://schemas.microsoft.com/office/drawing/2014/main" id="{DCD1534F-3D2D-44D5-8EA6-38747D480689}"/>
              </a:ext>
            </a:extLst>
          </p:cNvPr>
          <p:cNvSpPr>
            <a:spLocks noGrp="1"/>
          </p:cNvSpPr>
          <p:nvPr>
            <p:ph idx="1"/>
          </p:nvPr>
        </p:nvSpPr>
        <p:spPr>
          <a:xfrm>
            <a:off x="275771" y="457199"/>
            <a:ext cx="8715829" cy="3562351"/>
          </a:xfrm>
        </p:spPr>
        <p:txBody>
          <a:bodyPr/>
          <a:lstStyle/>
          <a:p>
            <a:r>
              <a:rPr lang="fr-FR" dirty="0"/>
              <a:t>Socket : donner reçu de l’application Android </a:t>
            </a:r>
          </a:p>
        </p:txBody>
      </p:sp>
      <p:sp>
        <p:nvSpPr>
          <p:cNvPr id="4" name="Rectangle 2">
            <a:extLst>
              <a:ext uri="{FF2B5EF4-FFF2-40B4-BE49-F238E27FC236}">
                <a16:creationId xmlns:a16="http://schemas.microsoft.com/office/drawing/2014/main" id="{4572D062-9BC8-428B-9226-C3361DCC0347}"/>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dirty="0"/>
          </a:p>
        </p:txBody>
      </p:sp>
      <p:sp>
        <p:nvSpPr>
          <p:cNvPr id="5" name="Rectangle 3">
            <a:extLst>
              <a:ext uri="{FF2B5EF4-FFF2-40B4-BE49-F238E27FC236}">
                <a16:creationId xmlns:a16="http://schemas.microsoft.com/office/drawing/2014/main" id="{3B89B092-58B0-4C34-B119-A53BF7414304}"/>
              </a:ext>
            </a:extLst>
          </p:cNvPr>
          <p:cNvSpPr>
            <a:spLocks noChangeArrowheads="1"/>
          </p:cNvSpPr>
          <p:nvPr/>
        </p:nvSpPr>
        <p:spPr bwMode="auto">
          <a:xfrm>
            <a:off x="660057" y="5260703"/>
            <a:ext cx="7040710"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673100" algn="l"/>
                <a:tab pos="1038225" algn="l"/>
              </a:tabLst>
              <a:defRPr>
                <a:solidFill>
                  <a:schemeClr val="tx1"/>
                </a:solidFill>
                <a:latin typeface="Arial" panose="020B0604020202020204" pitchFamily="34" charset="0"/>
              </a:defRPr>
            </a:lvl1pPr>
            <a:lvl2pPr eaLnBrk="0" fontAlgn="base" hangingPunct="0">
              <a:spcBef>
                <a:spcPct val="0"/>
              </a:spcBef>
              <a:spcAft>
                <a:spcPct val="0"/>
              </a:spcAft>
              <a:tabLst>
                <a:tab pos="673100" algn="l"/>
                <a:tab pos="1038225" algn="l"/>
              </a:tabLst>
              <a:defRPr>
                <a:solidFill>
                  <a:schemeClr val="tx1"/>
                </a:solidFill>
                <a:latin typeface="Arial" panose="020B0604020202020204" pitchFamily="34" charset="0"/>
              </a:defRPr>
            </a:lvl2pPr>
            <a:lvl3pPr eaLnBrk="0" fontAlgn="base" hangingPunct="0">
              <a:spcBef>
                <a:spcPct val="0"/>
              </a:spcBef>
              <a:spcAft>
                <a:spcPct val="0"/>
              </a:spcAft>
              <a:tabLst>
                <a:tab pos="673100" algn="l"/>
                <a:tab pos="1038225" algn="l"/>
              </a:tabLst>
              <a:defRPr>
                <a:solidFill>
                  <a:schemeClr val="tx1"/>
                </a:solidFill>
                <a:latin typeface="Arial" panose="020B0604020202020204" pitchFamily="34" charset="0"/>
              </a:defRPr>
            </a:lvl3pPr>
            <a:lvl4pPr eaLnBrk="0" fontAlgn="base" hangingPunct="0">
              <a:spcBef>
                <a:spcPct val="0"/>
              </a:spcBef>
              <a:spcAft>
                <a:spcPct val="0"/>
              </a:spcAft>
              <a:tabLst>
                <a:tab pos="673100" algn="l"/>
                <a:tab pos="1038225" algn="l"/>
              </a:tabLst>
              <a:defRPr>
                <a:solidFill>
                  <a:schemeClr val="tx1"/>
                </a:solidFill>
                <a:latin typeface="Arial" panose="020B0604020202020204" pitchFamily="34" charset="0"/>
              </a:defRPr>
            </a:lvl4pPr>
            <a:lvl5pPr eaLnBrk="0" fontAlgn="base" hangingPunct="0">
              <a:spcBef>
                <a:spcPct val="0"/>
              </a:spcBef>
              <a:spcAft>
                <a:spcPct val="0"/>
              </a:spcAft>
              <a:tabLst>
                <a:tab pos="673100" algn="l"/>
                <a:tab pos="1038225" algn="l"/>
              </a:tabLst>
              <a:defRPr>
                <a:solidFill>
                  <a:schemeClr val="tx1"/>
                </a:solidFill>
                <a:latin typeface="Arial" panose="020B0604020202020204" pitchFamily="34" charset="0"/>
              </a:defRPr>
            </a:lvl5pPr>
            <a:lvl6pPr eaLnBrk="0" fontAlgn="base" hangingPunct="0">
              <a:spcBef>
                <a:spcPct val="0"/>
              </a:spcBef>
              <a:spcAft>
                <a:spcPct val="0"/>
              </a:spcAft>
              <a:tabLst>
                <a:tab pos="673100" algn="l"/>
                <a:tab pos="1038225" algn="l"/>
              </a:tabLst>
              <a:defRPr>
                <a:solidFill>
                  <a:schemeClr val="tx1"/>
                </a:solidFill>
                <a:latin typeface="Arial" panose="020B0604020202020204" pitchFamily="34" charset="0"/>
              </a:defRPr>
            </a:lvl6pPr>
            <a:lvl7pPr eaLnBrk="0" fontAlgn="base" hangingPunct="0">
              <a:spcBef>
                <a:spcPct val="0"/>
              </a:spcBef>
              <a:spcAft>
                <a:spcPct val="0"/>
              </a:spcAft>
              <a:tabLst>
                <a:tab pos="673100" algn="l"/>
                <a:tab pos="1038225" algn="l"/>
              </a:tabLst>
              <a:defRPr>
                <a:solidFill>
                  <a:schemeClr val="tx1"/>
                </a:solidFill>
                <a:latin typeface="Arial" panose="020B0604020202020204" pitchFamily="34" charset="0"/>
              </a:defRPr>
            </a:lvl7pPr>
            <a:lvl8pPr eaLnBrk="0" fontAlgn="base" hangingPunct="0">
              <a:spcBef>
                <a:spcPct val="0"/>
              </a:spcBef>
              <a:spcAft>
                <a:spcPct val="0"/>
              </a:spcAft>
              <a:tabLst>
                <a:tab pos="673100" algn="l"/>
                <a:tab pos="1038225" algn="l"/>
              </a:tabLst>
              <a:defRPr>
                <a:solidFill>
                  <a:schemeClr val="tx1"/>
                </a:solidFill>
                <a:latin typeface="Arial" panose="020B0604020202020204" pitchFamily="34" charset="0"/>
              </a:defRPr>
            </a:lvl8pPr>
            <a:lvl9pPr eaLnBrk="0" fontAlgn="base" hangingPunct="0">
              <a:spcBef>
                <a:spcPct val="0"/>
              </a:spcBef>
              <a:spcAft>
                <a:spcPct val="0"/>
              </a:spcAft>
              <a:tabLst>
                <a:tab pos="673100" algn="l"/>
                <a:tab pos="103822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tab pos="673100" algn="l"/>
                <a:tab pos="1038225" algn="l"/>
              </a:tabLst>
            </a:pPr>
            <a:r>
              <a:rPr kumimoji="0" lang="fr-FR" altLang="en-US" sz="1100" b="0" i="0" u="none" strike="noStrike" cap="none" normalizeH="0" baseline="0" dirty="0">
                <a:ln>
                  <a:noFill/>
                </a:ln>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Première connexion reçoit id_user.zone l’id (db. User) utilisateur et la zone (db.parametre)</a:t>
            </a:r>
            <a:endParaRPr kumimoji="0" lang="fr-FR"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tab pos="673100" algn="l"/>
                <a:tab pos="1038225" algn="l"/>
              </a:tabLst>
            </a:pPr>
            <a:r>
              <a:rPr kumimoji="0" lang="fr-FR" altLang="en-US" sz="1100" b="0" i="0" u="none" strike="noStrike" cap="none" normalizeH="0" baseline="0" dirty="0">
                <a:ln>
                  <a:noFill/>
                </a:ln>
                <a:solidFill>
                  <a:srgbClr val="92D050"/>
                </a:solidFill>
                <a:effectLst/>
                <a:latin typeface="Calibri" panose="020F0502020204030204" pitchFamily="34" charset="0"/>
                <a:ea typeface="Calibri" panose="020F0502020204030204" pitchFamily="34" charset="0"/>
                <a:cs typeface="Times New Roman" panose="02020603050405020304" pitchFamily="18" charset="0"/>
              </a:rPr>
              <a:t>Deuxième Connexion on reçoit comme paramètre la vitesse(parametre.vitesse) et la fréquence(parametre.frequence).</a:t>
            </a:r>
            <a:endParaRPr kumimoji="0" lang="fr-FR"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tab pos="673100" algn="l"/>
                <a:tab pos="1038225" algn="l"/>
              </a:tabLst>
            </a:pPr>
            <a:r>
              <a:rPr kumimoji="0" lang="fr-FR" altLang="en-US" sz="1100" b="0" i="0" u="none" strike="noStrike" cap="none" normalizeH="0" baseline="0" dirty="0">
                <a:ln>
                  <a:noFill/>
                </a:ln>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Troisième tentative de modification des données fréquence et la vitesse.</a:t>
            </a:r>
            <a:endParaRPr kumimoji="0" lang="fr-FR" altLang="en-US"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21546221-91E2-4138-99A7-53E812CEFFBE}"/>
              </a:ext>
            </a:extLst>
          </p:cNvPr>
          <p:cNvPicPr>
            <a:picLocks noChangeAspect="1"/>
          </p:cNvPicPr>
          <p:nvPr/>
        </p:nvPicPr>
        <p:blipFill>
          <a:blip r:embed="rId2"/>
          <a:stretch>
            <a:fillRect/>
          </a:stretch>
        </p:blipFill>
        <p:spPr>
          <a:xfrm>
            <a:off x="758289" y="1436728"/>
            <a:ext cx="5539674" cy="3693116"/>
          </a:xfrm>
          <a:prstGeom prst="rect">
            <a:avLst/>
          </a:prstGeom>
        </p:spPr>
      </p:pic>
      <p:sp>
        <p:nvSpPr>
          <p:cNvPr id="7" name="Rectangle 6">
            <a:extLst>
              <a:ext uri="{FF2B5EF4-FFF2-40B4-BE49-F238E27FC236}">
                <a16:creationId xmlns:a16="http://schemas.microsoft.com/office/drawing/2014/main" id="{90660E22-C8E9-484F-8CC7-2C38F85D35E1}"/>
              </a:ext>
            </a:extLst>
          </p:cNvPr>
          <p:cNvSpPr/>
          <p:nvPr/>
        </p:nvSpPr>
        <p:spPr>
          <a:xfrm>
            <a:off x="832021" y="2738932"/>
            <a:ext cx="4240878" cy="295344"/>
          </a:xfrm>
          <a:prstGeom prst="rect">
            <a:avLst/>
          </a:prstGeom>
          <a:noFill/>
          <a:ln w="28575" cap="flat" cmpd="sng" algn="ctr">
            <a:solidFill>
              <a:srgbClr val="D8732F"/>
            </a:solidFill>
            <a:prstDash val="solid"/>
            <a:round/>
            <a:headEnd type="none" w="med" len="med"/>
            <a:tailEnd type="none"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dk1"/>
          </a:fontRef>
        </p:style>
        <p:txBody>
          <a:bodyPr rtlCol="0" anchor="ctr"/>
          <a:lstStyle/>
          <a:p>
            <a:pPr algn="ctr"/>
            <a:endParaRPr lang="fr-FR" dirty="0"/>
          </a:p>
        </p:txBody>
      </p:sp>
      <p:sp>
        <p:nvSpPr>
          <p:cNvPr id="9" name="Rectangle 8">
            <a:extLst>
              <a:ext uri="{FF2B5EF4-FFF2-40B4-BE49-F238E27FC236}">
                <a16:creationId xmlns:a16="http://schemas.microsoft.com/office/drawing/2014/main" id="{4862EE21-88E0-4D16-B7BE-B68A65981DAF}"/>
              </a:ext>
            </a:extLst>
          </p:cNvPr>
          <p:cNvSpPr/>
          <p:nvPr/>
        </p:nvSpPr>
        <p:spPr>
          <a:xfrm>
            <a:off x="832021" y="3429000"/>
            <a:ext cx="4992129" cy="397601"/>
          </a:xfrm>
          <a:prstGeom prst="rect">
            <a:avLst/>
          </a:prstGeom>
          <a:noFill/>
          <a:ln w="28575" cap="flat" cmpd="sng" algn="ctr">
            <a:solidFill>
              <a:srgbClr val="92D050"/>
            </a:solidFill>
            <a:prstDash val="solid"/>
            <a:round/>
            <a:headEnd type="none" w="med" len="med"/>
            <a:tailEnd type="none"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dk1"/>
          </a:fontRef>
        </p:style>
        <p:txBody>
          <a:bodyPr rtlCol="0" anchor="ctr"/>
          <a:lstStyle/>
          <a:p>
            <a:pPr algn="ctr"/>
            <a:endParaRPr lang="fr-FR" dirty="0"/>
          </a:p>
        </p:txBody>
      </p:sp>
      <p:sp>
        <p:nvSpPr>
          <p:cNvPr id="10" name="Rectangle 9">
            <a:extLst>
              <a:ext uri="{FF2B5EF4-FFF2-40B4-BE49-F238E27FC236}">
                <a16:creationId xmlns:a16="http://schemas.microsoft.com/office/drawing/2014/main" id="{C4CA91AD-651F-473F-8674-A8099275054E}"/>
              </a:ext>
            </a:extLst>
          </p:cNvPr>
          <p:cNvSpPr/>
          <p:nvPr/>
        </p:nvSpPr>
        <p:spPr>
          <a:xfrm>
            <a:off x="832021" y="4279353"/>
            <a:ext cx="4917990" cy="295344"/>
          </a:xfrm>
          <a:prstGeom prst="rect">
            <a:avLst/>
          </a:prstGeom>
          <a:noFill/>
          <a:ln w="28575" cap="flat" cmpd="sng" algn="ctr">
            <a:solidFill>
              <a:srgbClr val="3D63A6"/>
            </a:solidFill>
            <a:prstDash val="solid"/>
            <a:round/>
            <a:headEnd type="none" w="med" len="med"/>
            <a:tailEnd type="none"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dk1"/>
          </a:fontRef>
        </p:style>
        <p:txBody>
          <a:bodyPr rtlCol="0" anchor="ctr"/>
          <a:lstStyle/>
          <a:p>
            <a:pPr algn="ctr"/>
            <a:endParaRPr lang="fr-FR" dirty="0"/>
          </a:p>
        </p:txBody>
      </p:sp>
      <p:sp>
        <p:nvSpPr>
          <p:cNvPr id="8" name="ZoneTexte 7">
            <a:extLst>
              <a:ext uri="{FF2B5EF4-FFF2-40B4-BE49-F238E27FC236}">
                <a16:creationId xmlns:a16="http://schemas.microsoft.com/office/drawing/2014/main" id="{4CCCE3AD-663A-498E-8C85-F5AEB89752F7}"/>
              </a:ext>
            </a:extLst>
          </p:cNvPr>
          <p:cNvSpPr txBox="1"/>
          <p:nvPr/>
        </p:nvSpPr>
        <p:spPr>
          <a:xfrm>
            <a:off x="5982503" y="188650"/>
            <a:ext cx="2885726" cy="1107996"/>
          </a:xfrm>
          <a:prstGeom prst="rect">
            <a:avLst/>
          </a:prstGeom>
          <a:noFill/>
        </p:spPr>
        <p:txBody>
          <a:bodyPr wrap="none" rtlCol="0">
            <a:spAutoFit/>
          </a:bodyPr>
          <a:lstStyle/>
          <a:p>
            <a:r>
              <a:rPr lang="fr-FR" sz="1100" dirty="0"/>
              <a:t>Donnée reçu depuis l’application Android : </a:t>
            </a:r>
          </a:p>
          <a:p>
            <a:r>
              <a:rPr lang="fr-FR" sz="1100" dirty="0">
                <a:solidFill>
                  <a:srgbClr val="FF0000"/>
                </a:solidFill>
              </a:rPr>
              <a:t>u.1.z.11111010.v.100.f.100.play</a:t>
            </a:r>
          </a:p>
          <a:p>
            <a:r>
              <a:rPr lang="fr-FR" sz="1100" dirty="0"/>
              <a:t>U= Numéro de l’utilisateur</a:t>
            </a:r>
          </a:p>
          <a:p>
            <a:r>
              <a:rPr lang="fr-FR" sz="1100" dirty="0"/>
              <a:t>Z=les zones (entrée : 1111 et réception 1010) </a:t>
            </a:r>
          </a:p>
          <a:p>
            <a:r>
              <a:rPr lang="fr-FR" sz="1100" dirty="0"/>
              <a:t>V=vitesse d’envoi des balles </a:t>
            </a:r>
          </a:p>
          <a:p>
            <a:r>
              <a:rPr lang="fr-FR" sz="1100" dirty="0"/>
              <a:t>F= fréquence pour l’oscillation</a:t>
            </a:r>
          </a:p>
        </p:txBody>
      </p:sp>
    </p:spTree>
    <p:extLst>
      <p:ext uri="{BB962C8B-B14F-4D97-AF65-F5344CB8AC3E}">
        <p14:creationId xmlns:p14="http://schemas.microsoft.com/office/powerpoint/2010/main" val="1997989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E63C7-EC85-4ACA-BE11-69EE5B1E2515}"/>
              </a:ext>
            </a:extLst>
          </p:cNvPr>
          <p:cNvSpPr>
            <a:spLocks noGrp="1"/>
          </p:cNvSpPr>
          <p:nvPr>
            <p:ph type="title"/>
          </p:nvPr>
        </p:nvSpPr>
        <p:spPr>
          <a:xfrm>
            <a:off x="371021" y="-323850"/>
            <a:ext cx="7765322" cy="970450"/>
          </a:xfrm>
        </p:spPr>
        <p:txBody>
          <a:bodyPr>
            <a:normAutofit/>
          </a:bodyPr>
          <a:lstStyle/>
          <a:p>
            <a:r>
              <a:rPr lang="fr-FR" sz="2400" dirty="0"/>
              <a:t>socket</a:t>
            </a:r>
          </a:p>
        </p:txBody>
      </p:sp>
      <p:pic>
        <p:nvPicPr>
          <p:cNvPr id="4" name="Picture 3">
            <a:extLst>
              <a:ext uri="{FF2B5EF4-FFF2-40B4-BE49-F238E27FC236}">
                <a16:creationId xmlns:a16="http://schemas.microsoft.com/office/drawing/2014/main" id="{F16BE421-CEDD-4585-9884-2DA584697B16}"/>
              </a:ext>
            </a:extLst>
          </p:cNvPr>
          <p:cNvPicPr/>
          <p:nvPr/>
        </p:nvPicPr>
        <p:blipFill>
          <a:blip r:embed="rId2">
            <a:extLst>
              <a:ext uri="{28A0092B-C50C-407E-A947-70E740481C1C}">
                <a14:useLocalDpi xmlns:a14="http://schemas.microsoft.com/office/drawing/2010/main" val="0"/>
              </a:ext>
            </a:extLst>
          </a:blip>
          <a:stretch>
            <a:fillRect/>
          </a:stretch>
        </p:blipFill>
        <p:spPr>
          <a:xfrm>
            <a:off x="1281882" y="646600"/>
            <a:ext cx="5943600" cy="3253740"/>
          </a:xfrm>
          <a:prstGeom prst="rect">
            <a:avLst/>
          </a:prstGeom>
        </p:spPr>
      </p:pic>
      <p:sp>
        <p:nvSpPr>
          <p:cNvPr id="5" name="Rectangle 4">
            <a:extLst>
              <a:ext uri="{FF2B5EF4-FFF2-40B4-BE49-F238E27FC236}">
                <a16:creationId xmlns:a16="http://schemas.microsoft.com/office/drawing/2014/main" id="{2EFACAA5-11AB-4E79-8A68-0141B870027B}"/>
              </a:ext>
            </a:extLst>
          </p:cNvPr>
          <p:cNvSpPr/>
          <p:nvPr/>
        </p:nvSpPr>
        <p:spPr>
          <a:xfrm>
            <a:off x="523876" y="4347570"/>
            <a:ext cx="8810624" cy="523220"/>
          </a:xfrm>
          <a:prstGeom prst="rect">
            <a:avLst/>
          </a:prstGeom>
        </p:spPr>
        <p:txBody>
          <a:bodyPr wrap="square">
            <a:spAutoFit/>
          </a:bodyPr>
          <a:lstStyle/>
          <a:p>
            <a:r>
              <a:rPr lang="fr-FR" sz="1400" dirty="0">
                <a:solidFill>
                  <a:srgbClr val="92D050"/>
                </a:solidFill>
              </a:rPr>
              <a:t>Connexion vers le serveur, j’utilise fork() pour connexions multiples  via le socket TCP/IP,</a:t>
            </a:r>
          </a:p>
          <a:p>
            <a:r>
              <a:rPr lang="fr-FR" sz="1400" dirty="0">
                <a:solidFill>
                  <a:srgbClr val="92D050"/>
                </a:solidFill>
              </a:rPr>
              <a:t>Puis la recv() permet de recevoir des donner (BUFFER) à partir du TCP, et j’affiche les données envoyé</a:t>
            </a:r>
          </a:p>
        </p:txBody>
      </p:sp>
    </p:spTree>
    <p:extLst>
      <p:ext uri="{BB962C8B-B14F-4D97-AF65-F5344CB8AC3E}">
        <p14:creationId xmlns:p14="http://schemas.microsoft.com/office/powerpoint/2010/main" val="274175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57AA8-7AD4-4756-B79F-3C5198BFA3AC}"/>
              </a:ext>
            </a:extLst>
          </p:cNvPr>
          <p:cNvSpPr>
            <a:spLocks noGrp="1"/>
          </p:cNvSpPr>
          <p:nvPr>
            <p:ph type="title"/>
          </p:nvPr>
        </p:nvSpPr>
        <p:spPr>
          <a:xfrm>
            <a:off x="571046" y="0"/>
            <a:ext cx="7765322" cy="970450"/>
          </a:xfrm>
        </p:spPr>
        <p:txBody>
          <a:bodyPr>
            <a:normAutofit/>
          </a:bodyPr>
          <a:lstStyle/>
          <a:p>
            <a:r>
              <a:rPr lang="fr-FR" sz="2000" dirty="0"/>
              <a:t>Connexion en série</a:t>
            </a:r>
          </a:p>
        </p:txBody>
      </p:sp>
      <p:pic>
        <p:nvPicPr>
          <p:cNvPr id="4" name="Picture 3">
            <a:extLst>
              <a:ext uri="{FF2B5EF4-FFF2-40B4-BE49-F238E27FC236}">
                <a16:creationId xmlns:a16="http://schemas.microsoft.com/office/drawing/2014/main" id="{17E30316-C2EC-4BA1-95C7-F77E527D689E}"/>
              </a:ext>
            </a:extLst>
          </p:cNvPr>
          <p:cNvPicPr/>
          <p:nvPr/>
        </p:nvPicPr>
        <p:blipFill>
          <a:blip r:embed="rId2"/>
          <a:stretch>
            <a:fillRect/>
          </a:stretch>
        </p:blipFill>
        <p:spPr>
          <a:xfrm>
            <a:off x="1247775" y="1106487"/>
            <a:ext cx="5943600" cy="377825"/>
          </a:xfrm>
          <a:prstGeom prst="rect">
            <a:avLst/>
          </a:prstGeom>
        </p:spPr>
      </p:pic>
      <p:sp>
        <p:nvSpPr>
          <p:cNvPr id="5" name="Rectangle 4">
            <a:extLst>
              <a:ext uri="{FF2B5EF4-FFF2-40B4-BE49-F238E27FC236}">
                <a16:creationId xmlns:a16="http://schemas.microsoft.com/office/drawing/2014/main" id="{E710EC52-CF74-456A-865B-30E70E16151A}"/>
              </a:ext>
            </a:extLst>
          </p:cNvPr>
          <p:cNvSpPr/>
          <p:nvPr/>
        </p:nvSpPr>
        <p:spPr>
          <a:xfrm>
            <a:off x="1170764" y="829488"/>
            <a:ext cx="1827936" cy="276999"/>
          </a:xfrm>
          <a:prstGeom prst="rect">
            <a:avLst/>
          </a:prstGeom>
        </p:spPr>
        <p:txBody>
          <a:bodyPr wrap="none">
            <a:spAutoFit/>
          </a:bodyPr>
          <a:lstStyle/>
          <a:p>
            <a:r>
              <a:rPr lang="fr-FR" sz="1200" dirty="0">
                <a:latin typeface="Calibri" panose="020F0502020204030204" pitchFamily="34" charset="0"/>
                <a:ea typeface="Calibri" panose="020F0502020204030204" pitchFamily="34" charset="0"/>
                <a:cs typeface="Times New Roman" panose="02020603050405020304" pitchFamily="18" charset="0"/>
              </a:rPr>
              <a:t>Initialisation du port série:</a:t>
            </a:r>
            <a:endParaRPr lang="fr-FR" sz="1200" dirty="0"/>
          </a:p>
        </p:txBody>
      </p:sp>
      <p:sp>
        <p:nvSpPr>
          <p:cNvPr id="6" name="Rectangle 5">
            <a:extLst>
              <a:ext uri="{FF2B5EF4-FFF2-40B4-BE49-F238E27FC236}">
                <a16:creationId xmlns:a16="http://schemas.microsoft.com/office/drawing/2014/main" id="{3ED75866-3793-4979-8892-EB64E19C4384}"/>
              </a:ext>
            </a:extLst>
          </p:cNvPr>
          <p:cNvSpPr/>
          <p:nvPr/>
        </p:nvSpPr>
        <p:spPr>
          <a:xfrm>
            <a:off x="1170763" y="1569105"/>
            <a:ext cx="7544611" cy="461665"/>
          </a:xfrm>
          <a:prstGeom prst="rect">
            <a:avLst/>
          </a:prstGeom>
        </p:spPr>
        <p:txBody>
          <a:bodyPr wrap="square">
            <a:spAutoFit/>
          </a:bodyPr>
          <a:lstStyle/>
          <a:p>
            <a:r>
              <a:rPr lang="fr-FR" sz="1200" dirty="0">
                <a:latin typeface="Calibri" panose="020F0502020204030204" pitchFamily="34" charset="0"/>
                <a:cs typeface="Calibri" panose="020F0502020204030204" pitchFamily="34" charset="0"/>
              </a:rPr>
              <a:t>Programme de lecture et écriture via la port série tourne en boucle pour recevoir et envoi des données vers l’Arduino via le port série.</a:t>
            </a:r>
          </a:p>
        </p:txBody>
      </p:sp>
      <p:pic>
        <p:nvPicPr>
          <p:cNvPr id="7" name="Picture 6">
            <a:extLst>
              <a:ext uri="{FF2B5EF4-FFF2-40B4-BE49-F238E27FC236}">
                <a16:creationId xmlns:a16="http://schemas.microsoft.com/office/drawing/2014/main" id="{3ED2F066-1A44-4905-9136-E03E1A1CF2FE}"/>
              </a:ext>
            </a:extLst>
          </p:cNvPr>
          <p:cNvPicPr/>
          <p:nvPr/>
        </p:nvPicPr>
        <p:blipFill>
          <a:blip r:embed="rId3">
            <a:extLst>
              <a:ext uri="{28A0092B-C50C-407E-A947-70E740481C1C}">
                <a14:useLocalDpi xmlns:a14="http://schemas.microsoft.com/office/drawing/2010/main" val="0"/>
              </a:ext>
            </a:extLst>
          </a:blip>
          <a:stretch>
            <a:fillRect/>
          </a:stretch>
        </p:blipFill>
        <p:spPr>
          <a:xfrm>
            <a:off x="1247775" y="2300566"/>
            <a:ext cx="4963768" cy="3109634"/>
          </a:xfrm>
          <a:prstGeom prst="rect">
            <a:avLst/>
          </a:prstGeom>
        </p:spPr>
      </p:pic>
    </p:spTree>
    <p:extLst>
      <p:ext uri="{BB962C8B-B14F-4D97-AF65-F5344CB8AC3E}">
        <p14:creationId xmlns:p14="http://schemas.microsoft.com/office/powerpoint/2010/main" val="14417721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F79F2-E05C-4B82-96DB-E050989CBD25}"/>
              </a:ext>
            </a:extLst>
          </p:cNvPr>
          <p:cNvSpPr>
            <a:spLocks noGrp="1"/>
          </p:cNvSpPr>
          <p:nvPr>
            <p:ph type="title"/>
          </p:nvPr>
        </p:nvSpPr>
        <p:spPr>
          <a:xfrm>
            <a:off x="551996" y="-133350"/>
            <a:ext cx="7765322" cy="970450"/>
          </a:xfrm>
        </p:spPr>
        <p:txBody>
          <a:bodyPr>
            <a:normAutofit/>
          </a:bodyPr>
          <a:lstStyle/>
          <a:p>
            <a:r>
              <a:rPr lang="fr-FR" sz="2000" dirty="0"/>
              <a:t>Connexion BDD</a:t>
            </a:r>
          </a:p>
        </p:txBody>
      </p:sp>
      <p:sp>
        <p:nvSpPr>
          <p:cNvPr id="4" name="Rectangle 3">
            <a:extLst>
              <a:ext uri="{FF2B5EF4-FFF2-40B4-BE49-F238E27FC236}">
                <a16:creationId xmlns:a16="http://schemas.microsoft.com/office/drawing/2014/main" id="{C02C07BD-A0FC-430F-B155-035EC8BA3DE8}"/>
              </a:ext>
            </a:extLst>
          </p:cNvPr>
          <p:cNvSpPr/>
          <p:nvPr/>
        </p:nvSpPr>
        <p:spPr>
          <a:xfrm>
            <a:off x="752474" y="837100"/>
            <a:ext cx="6734175" cy="478849"/>
          </a:xfrm>
          <a:prstGeom prst="rect">
            <a:avLst/>
          </a:prstGeom>
        </p:spPr>
        <p:txBody>
          <a:bodyPr wrap="square">
            <a:spAutoFit/>
          </a:bodyPr>
          <a:lstStyle/>
          <a:p>
            <a:pPr>
              <a:lnSpc>
                <a:spcPct val="107000"/>
              </a:lnSpc>
              <a:spcAft>
                <a:spcPts val="800"/>
              </a:spcAft>
            </a:pPr>
            <a:r>
              <a:rPr lang="fr-FR" sz="1200" dirty="0">
                <a:latin typeface="Calibri" panose="020F0502020204030204" pitchFamily="34" charset="0"/>
                <a:ea typeface="Calibri" panose="020F0502020204030204" pitchFamily="34" charset="0"/>
                <a:cs typeface="Times New Roman" panose="02020603050405020304" pitchFamily="18" charset="0"/>
              </a:rPr>
              <a:t>Connexion de vers la bases données on récupère les paramètre on applique dans mysql_query() puis on la fetch() vers la BDD.</a:t>
            </a:r>
          </a:p>
        </p:txBody>
      </p:sp>
      <p:pic>
        <p:nvPicPr>
          <p:cNvPr id="5" name="Picture 4">
            <a:extLst>
              <a:ext uri="{FF2B5EF4-FFF2-40B4-BE49-F238E27FC236}">
                <a16:creationId xmlns:a16="http://schemas.microsoft.com/office/drawing/2014/main" id="{42096D08-89AD-4BAF-9313-D96045AE8B3A}"/>
              </a:ext>
            </a:extLst>
          </p:cNvPr>
          <p:cNvPicPr/>
          <p:nvPr/>
        </p:nvPicPr>
        <p:blipFill>
          <a:blip r:embed="rId2">
            <a:extLst>
              <a:ext uri="{28A0092B-C50C-407E-A947-70E740481C1C}">
                <a14:useLocalDpi xmlns:a14="http://schemas.microsoft.com/office/drawing/2010/main" val="0"/>
              </a:ext>
            </a:extLst>
          </a:blip>
          <a:stretch>
            <a:fillRect/>
          </a:stretch>
        </p:blipFill>
        <p:spPr>
          <a:xfrm>
            <a:off x="2516322" y="1478110"/>
            <a:ext cx="3836670" cy="4542790"/>
          </a:xfrm>
          <a:prstGeom prst="rect">
            <a:avLst/>
          </a:prstGeom>
        </p:spPr>
      </p:pic>
    </p:spTree>
    <p:extLst>
      <p:ext uri="{BB962C8B-B14F-4D97-AF65-F5344CB8AC3E}">
        <p14:creationId xmlns:p14="http://schemas.microsoft.com/office/powerpoint/2010/main" val="3115451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0625A-1F59-4175-B601-F05E2BBDCD3B}"/>
              </a:ext>
            </a:extLst>
          </p:cNvPr>
          <p:cNvSpPr>
            <a:spLocks noGrp="1"/>
          </p:cNvSpPr>
          <p:nvPr>
            <p:ph type="title"/>
          </p:nvPr>
        </p:nvSpPr>
        <p:spPr/>
        <p:txBody>
          <a:bodyPr/>
          <a:lstStyle/>
          <a:p>
            <a:r>
              <a:rPr lang="fr-FR" dirty="0"/>
              <a:t>conclusion</a:t>
            </a:r>
          </a:p>
        </p:txBody>
      </p:sp>
      <p:sp>
        <p:nvSpPr>
          <p:cNvPr id="3" name="Content Placeholder 2">
            <a:extLst>
              <a:ext uri="{FF2B5EF4-FFF2-40B4-BE49-F238E27FC236}">
                <a16:creationId xmlns:a16="http://schemas.microsoft.com/office/drawing/2014/main" id="{252BFD50-80E0-4489-8CE1-39454527F022}"/>
              </a:ext>
            </a:extLst>
          </p:cNvPr>
          <p:cNvSpPr>
            <a:spLocks noGrp="1"/>
          </p:cNvSpPr>
          <p:nvPr>
            <p:ph idx="1"/>
          </p:nvPr>
        </p:nvSpPr>
        <p:spPr>
          <a:xfrm>
            <a:off x="389528" y="1485900"/>
            <a:ext cx="8364943" cy="4362451"/>
          </a:xfrm>
        </p:spPr>
        <p:txBody>
          <a:bodyPr/>
          <a:lstStyle/>
          <a:p>
            <a:r>
              <a:rPr lang="fr-FR" dirty="0"/>
              <a:t>Apres avoir travailler sur ce projet robot Pong et intégration de toutes parties et des modifications effectués, on a mis en place une application Android d’où l’utilisateur pourra contrôlé depuis cette application et tout ces informations émise vers le serveur centrale d’où celui-ci stock dans une BDD et qui ordonne au robot gérer par l'Arduino. Plus tard fin de partie l’utilisateur pourra consulter ses statistiques  relevé lors de la parties. On en déduire qu’elle est très efficaces lancer une partie et de joué .</a:t>
            </a:r>
          </a:p>
          <a:p>
            <a:endParaRPr lang="fr-FR" dirty="0"/>
          </a:p>
          <a:p>
            <a:endParaRPr lang="fr-FR" dirty="0"/>
          </a:p>
          <a:p>
            <a:r>
              <a:rPr lang="fr-FR" sz="1400" dirty="0"/>
              <a:t>Remerciement au professeur d’informatique et physique pour l’avancement de ce projet et de leurs aides fournis.</a:t>
            </a:r>
          </a:p>
        </p:txBody>
      </p:sp>
    </p:spTree>
    <p:extLst>
      <p:ext uri="{BB962C8B-B14F-4D97-AF65-F5344CB8AC3E}">
        <p14:creationId xmlns:p14="http://schemas.microsoft.com/office/powerpoint/2010/main" val="4270516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A976D-9649-49BF-A928-4764E254534D}"/>
              </a:ext>
            </a:extLst>
          </p:cNvPr>
          <p:cNvSpPr>
            <a:spLocks noGrp="1"/>
          </p:cNvSpPr>
          <p:nvPr>
            <p:ph type="title"/>
          </p:nvPr>
        </p:nvSpPr>
        <p:spPr>
          <a:xfrm>
            <a:off x="685346" y="96349"/>
            <a:ext cx="7321832" cy="595629"/>
          </a:xfrm>
        </p:spPr>
        <p:txBody>
          <a:bodyPr>
            <a:normAutofit fontScale="90000"/>
          </a:bodyPr>
          <a:lstStyle/>
          <a:p>
            <a:r>
              <a:rPr lang="fr-FR" dirty="0"/>
              <a:t>Sommaires</a:t>
            </a:r>
          </a:p>
        </p:txBody>
      </p:sp>
      <p:sp>
        <p:nvSpPr>
          <p:cNvPr id="3" name="Content Placeholder 2">
            <a:extLst>
              <a:ext uri="{FF2B5EF4-FFF2-40B4-BE49-F238E27FC236}">
                <a16:creationId xmlns:a16="http://schemas.microsoft.com/office/drawing/2014/main" id="{EF0F96E0-F7D7-4346-AB83-A9006152222B}"/>
              </a:ext>
            </a:extLst>
          </p:cNvPr>
          <p:cNvSpPr>
            <a:spLocks noGrp="1"/>
          </p:cNvSpPr>
          <p:nvPr>
            <p:ph idx="1"/>
          </p:nvPr>
        </p:nvSpPr>
        <p:spPr>
          <a:xfrm>
            <a:off x="685346" y="938149"/>
            <a:ext cx="7765322" cy="4058751"/>
          </a:xfrm>
        </p:spPr>
        <p:txBody>
          <a:bodyPr/>
          <a:lstStyle/>
          <a:p>
            <a:r>
              <a:rPr lang="fr-FR" dirty="0"/>
              <a:t>Introduction</a:t>
            </a:r>
          </a:p>
          <a:p>
            <a:r>
              <a:rPr lang="fr-FR" dirty="0"/>
              <a:t>Schéma</a:t>
            </a:r>
          </a:p>
          <a:p>
            <a:r>
              <a:rPr lang="fr-FR" dirty="0"/>
              <a:t>Présentation des parties</a:t>
            </a:r>
          </a:p>
          <a:p>
            <a:r>
              <a:rPr lang="fr-FR" dirty="0"/>
              <a:t>Diagramme de séquence</a:t>
            </a:r>
          </a:p>
          <a:p>
            <a:r>
              <a:rPr lang="fr-FR" dirty="0"/>
              <a:t>Ma Partie</a:t>
            </a:r>
          </a:p>
          <a:p>
            <a:r>
              <a:rPr lang="fr-FR" dirty="0"/>
              <a:t>Programmation</a:t>
            </a:r>
          </a:p>
          <a:p>
            <a:r>
              <a:rPr lang="fr-FR" dirty="0"/>
              <a:t>Conclusion </a:t>
            </a:r>
          </a:p>
          <a:p>
            <a:endParaRPr lang="fr-FR" dirty="0"/>
          </a:p>
        </p:txBody>
      </p:sp>
      <p:pic>
        <p:nvPicPr>
          <p:cNvPr id="5" name="Picture 4">
            <a:extLst>
              <a:ext uri="{FF2B5EF4-FFF2-40B4-BE49-F238E27FC236}">
                <a16:creationId xmlns:a16="http://schemas.microsoft.com/office/drawing/2014/main" id="{52CAF2E1-6573-4AE1-B1D5-3715F2F2B4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3838" y="938149"/>
            <a:ext cx="3794461" cy="3135800"/>
          </a:xfrm>
          <a:prstGeom prst="rect">
            <a:avLst/>
          </a:prstGeom>
        </p:spPr>
      </p:pic>
    </p:spTree>
    <p:extLst>
      <p:ext uri="{BB962C8B-B14F-4D97-AF65-F5344CB8AC3E}">
        <p14:creationId xmlns:p14="http://schemas.microsoft.com/office/powerpoint/2010/main" val="14758593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6F1F7-6F1D-4A61-A14A-6363D7C9359F}"/>
              </a:ext>
            </a:extLst>
          </p:cNvPr>
          <p:cNvSpPr>
            <a:spLocks noGrp="1"/>
          </p:cNvSpPr>
          <p:nvPr>
            <p:ph type="title"/>
          </p:nvPr>
        </p:nvSpPr>
        <p:spPr>
          <a:xfrm>
            <a:off x="685346" y="0"/>
            <a:ext cx="7765322" cy="754550"/>
          </a:xfrm>
        </p:spPr>
        <p:txBody>
          <a:bodyPr/>
          <a:lstStyle/>
          <a:p>
            <a:r>
              <a:rPr lang="fr-FR" dirty="0"/>
              <a:t>Introduction</a:t>
            </a:r>
          </a:p>
        </p:txBody>
      </p:sp>
      <p:sp>
        <p:nvSpPr>
          <p:cNvPr id="3" name="Content Placeholder 2">
            <a:extLst>
              <a:ext uri="{FF2B5EF4-FFF2-40B4-BE49-F238E27FC236}">
                <a16:creationId xmlns:a16="http://schemas.microsoft.com/office/drawing/2014/main" id="{5B5D269B-72F7-4F8A-B4A2-50FC6C82C789}"/>
              </a:ext>
            </a:extLst>
          </p:cNvPr>
          <p:cNvSpPr>
            <a:spLocks noGrp="1"/>
          </p:cNvSpPr>
          <p:nvPr>
            <p:ph idx="1"/>
          </p:nvPr>
        </p:nvSpPr>
        <p:spPr>
          <a:xfrm>
            <a:off x="685346" y="754550"/>
            <a:ext cx="7765322" cy="4058751"/>
          </a:xfrm>
        </p:spPr>
        <p:txBody>
          <a:bodyPr>
            <a:normAutofit fontScale="85000" lnSpcReduction="10000"/>
          </a:bodyPr>
          <a:lstStyle/>
          <a:p>
            <a:r>
              <a:rPr lang="fr-FR" dirty="0"/>
              <a:t>Le Robot Pong 1040 est composé d’une table de Ping Pong et du robot situé en face du joueur, elle est télécommandé depuis une manette de contrôle, elle a comme particularité de changer  la vitesse d’envoi des balles et la fréquence oscillations d’envoi des zones. </a:t>
            </a:r>
          </a:p>
          <a:p>
            <a:r>
              <a:rPr lang="fr-FR" dirty="0"/>
              <a:t>Notre Objectif est d’améliorer son système télécommander, rendre plus dynamique pour le joueur, ajouter comme fonctionnalité de consulter des statistiques avoir un compte (abonnement), historique détailler de chaque match pour étudier ces évolution  et avoir le contrôle du robot.  </a:t>
            </a:r>
          </a:p>
          <a:p>
            <a:r>
              <a:rPr lang="fr-FR" dirty="0"/>
              <a:t>Nous avons décider d’équiper le robot, Capteur de Force afin de déterminer la zone joué pour son entrainement, Capteur IR détection sortie de balle, un Cerveau Moteur et un Moteur.</a:t>
            </a:r>
          </a:p>
          <a:p>
            <a:r>
              <a:rPr lang="fr-FR" dirty="0"/>
              <a:t>Remplacer complètement la télécommande par une carte Arduino.</a:t>
            </a:r>
          </a:p>
          <a:p>
            <a:r>
              <a:rPr lang="fr-FR" dirty="0"/>
              <a:t>Récolter des données comme le score, qui seront stocker dans une BDD(Raspberry), et consultables via une Application.</a:t>
            </a:r>
          </a:p>
        </p:txBody>
      </p:sp>
      <p:pic>
        <p:nvPicPr>
          <p:cNvPr id="4" name="Picture 3">
            <a:extLst>
              <a:ext uri="{FF2B5EF4-FFF2-40B4-BE49-F238E27FC236}">
                <a16:creationId xmlns:a16="http://schemas.microsoft.com/office/drawing/2014/main" id="{D1B3C717-2EC1-4DCE-8110-F89EBEFEB31F}"/>
              </a:ext>
            </a:extLst>
          </p:cNvPr>
          <p:cNvPicPr>
            <a:picLocks noChangeAspect="1"/>
          </p:cNvPicPr>
          <p:nvPr/>
        </p:nvPicPr>
        <p:blipFill>
          <a:blip r:embed="rId2"/>
          <a:stretch>
            <a:fillRect/>
          </a:stretch>
        </p:blipFill>
        <p:spPr>
          <a:xfrm>
            <a:off x="6211329" y="4402025"/>
            <a:ext cx="2331652" cy="2331652"/>
          </a:xfrm>
          <a:prstGeom prst="rect">
            <a:avLst/>
          </a:prstGeom>
        </p:spPr>
      </p:pic>
    </p:spTree>
    <p:extLst>
      <p:ext uri="{BB962C8B-B14F-4D97-AF65-F5344CB8AC3E}">
        <p14:creationId xmlns:p14="http://schemas.microsoft.com/office/powerpoint/2010/main" val="112114142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542A3D-B831-4D11-A5BC-F4F987CD99FE}"/>
              </a:ext>
            </a:extLst>
          </p:cNvPr>
          <p:cNvSpPr>
            <a:spLocks noGrp="1"/>
          </p:cNvSpPr>
          <p:nvPr>
            <p:ph type="title"/>
          </p:nvPr>
        </p:nvSpPr>
        <p:spPr>
          <a:xfrm>
            <a:off x="-2052933" y="0"/>
            <a:ext cx="5476557" cy="593124"/>
          </a:xfrm>
        </p:spPr>
        <p:txBody>
          <a:bodyPr>
            <a:normAutofit/>
          </a:bodyPr>
          <a:lstStyle/>
          <a:p>
            <a:r>
              <a:rPr lang="fr-FR" sz="2800" dirty="0"/>
              <a:t>Visuelle </a:t>
            </a:r>
          </a:p>
        </p:txBody>
      </p:sp>
      <p:pic>
        <p:nvPicPr>
          <p:cNvPr id="1026" name="Picture 2" descr="https://images-na.ssl-images-amazon.com/images/I/51TBYVMmDqL.jpg">
            <a:extLst>
              <a:ext uri="{FF2B5EF4-FFF2-40B4-BE49-F238E27FC236}">
                <a16:creationId xmlns:a16="http://schemas.microsoft.com/office/drawing/2014/main" id="{177D765C-AEF2-4597-8371-86DEC2652CB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6039" y="1748441"/>
            <a:ext cx="2063464" cy="1904055"/>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1ED070E4-98F4-49BB-A193-A31BD8255EC3}"/>
              </a:ext>
            </a:extLst>
          </p:cNvPr>
          <p:cNvSpPr txBox="1"/>
          <p:nvPr/>
        </p:nvSpPr>
        <p:spPr>
          <a:xfrm>
            <a:off x="774357" y="1276865"/>
            <a:ext cx="767518" cy="369332"/>
          </a:xfrm>
          <a:prstGeom prst="rect">
            <a:avLst/>
          </a:prstGeom>
          <a:noFill/>
        </p:spPr>
        <p:txBody>
          <a:bodyPr wrap="none" rtlCol="0">
            <a:spAutoFit/>
          </a:bodyPr>
          <a:lstStyle/>
          <a:p>
            <a:r>
              <a:rPr lang="fr-FR" dirty="0"/>
              <a:t>Avant</a:t>
            </a:r>
          </a:p>
        </p:txBody>
      </p:sp>
      <p:sp>
        <p:nvSpPr>
          <p:cNvPr id="6" name="ZoneTexte 5">
            <a:extLst>
              <a:ext uri="{FF2B5EF4-FFF2-40B4-BE49-F238E27FC236}">
                <a16:creationId xmlns:a16="http://schemas.microsoft.com/office/drawing/2014/main" id="{A2D059C9-0081-4899-94BD-29412F1AFD53}"/>
              </a:ext>
            </a:extLst>
          </p:cNvPr>
          <p:cNvSpPr txBox="1"/>
          <p:nvPr/>
        </p:nvSpPr>
        <p:spPr>
          <a:xfrm>
            <a:off x="7459362" y="1276865"/>
            <a:ext cx="760144" cy="369332"/>
          </a:xfrm>
          <a:prstGeom prst="rect">
            <a:avLst/>
          </a:prstGeom>
          <a:noFill/>
        </p:spPr>
        <p:txBody>
          <a:bodyPr wrap="none" rtlCol="0">
            <a:spAutoFit/>
          </a:bodyPr>
          <a:lstStyle/>
          <a:p>
            <a:r>
              <a:rPr lang="fr-FR" dirty="0">
                <a:solidFill>
                  <a:srgbClr val="00B0F0"/>
                </a:solidFill>
                <a:effectLst>
                  <a:outerShdw blurRad="38100" dist="38100" dir="2700000" algn="tl">
                    <a:srgbClr val="000000">
                      <a:alpha val="43137"/>
                    </a:srgbClr>
                  </a:outerShdw>
                </a:effectLst>
              </a:rPr>
              <a:t>Apres</a:t>
            </a:r>
          </a:p>
        </p:txBody>
      </p:sp>
      <p:pic>
        <p:nvPicPr>
          <p:cNvPr id="1028" name="Picture 4" descr="https://images-na.ssl-images-amazon.com/images/I/71pQQ6AKciL._SL1000_.jpg">
            <a:extLst>
              <a:ext uri="{FF2B5EF4-FFF2-40B4-BE49-F238E27FC236}">
                <a16:creationId xmlns:a16="http://schemas.microsoft.com/office/drawing/2014/main" id="{CF828F20-0646-4FCC-A75D-68D3FF25F0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3697" y="1646197"/>
            <a:ext cx="3297195" cy="329719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20A7E49-886F-4B6C-8D8D-9C6665D2F030}"/>
              </a:ext>
            </a:extLst>
          </p:cNvPr>
          <p:cNvSpPr/>
          <p:nvPr/>
        </p:nvSpPr>
        <p:spPr>
          <a:xfrm>
            <a:off x="7165775" y="1461531"/>
            <a:ext cx="156519" cy="369332"/>
          </a:xfrm>
          <a:prstGeom prst="rect">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solidFill>
                <a:schemeClr val="tx1"/>
              </a:solidFill>
            </a:endParaRPr>
          </a:p>
        </p:txBody>
      </p:sp>
      <p:sp>
        <p:nvSpPr>
          <p:cNvPr id="9" name="Rectangle 8">
            <a:extLst>
              <a:ext uri="{FF2B5EF4-FFF2-40B4-BE49-F238E27FC236}">
                <a16:creationId xmlns:a16="http://schemas.microsoft.com/office/drawing/2014/main" id="{AC6A9919-3EB1-4D66-80E0-9B9B7B4A896A}"/>
              </a:ext>
            </a:extLst>
          </p:cNvPr>
          <p:cNvSpPr/>
          <p:nvPr/>
        </p:nvSpPr>
        <p:spPr>
          <a:xfrm>
            <a:off x="6853389" y="1893289"/>
            <a:ext cx="156519" cy="369332"/>
          </a:xfrm>
          <a:prstGeom prst="rect">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solidFill>
                <a:schemeClr val="tx1"/>
              </a:solidFill>
            </a:endParaRPr>
          </a:p>
        </p:txBody>
      </p:sp>
      <p:sp>
        <p:nvSpPr>
          <p:cNvPr id="10" name="Rectangle 9">
            <a:extLst>
              <a:ext uri="{FF2B5EF4-FFF2-40B4-BE49-F238E27FC236}">
                <a16:creationId xmlns:a16="http://schemas.microsoft.com/office/drawing/2014/main" id="{792FBD55-646C-46E6-A573-29126619BF47}"/>
              </a:ext>
            </a:extLst>
          </p:cNvPr>
          <p:cNvSpPr/>
          <p:nvPr/>
        </p:nvSpPr>
        <p:spPr>
          <a:xfrm>
            <a:off x="7682915" y="3944510"/>
            <a:ext cx="156519" cy="369332"/>
          </a:xfrm>
          <a:prstGeom prst="rect">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solidFill>
                <a:schemeClr val="tx1"/>
              </a:solidFill>
            </a:endParaRPr>
          </a:p>
        </p:txBody>
      </p:sp>
      <p:cxnSp>
        <p:nvCxnSpPr>
          <p:cNvPr id="8" name="Connecteur droit avec flèche 7">
            <a:extLst>
              <a:ext uri="{FF2B5EF4-FFF2-40B4-BE49-F238E27FC236}">
                <a16:creationId xmlns:a16="http://schemas.microsoft.com/office/drawing/2014/main" id="{16750F7E-E2C3-4840-AB03-B0886A0320F6}"/>
              </a:ext>
            </a:extLst>
          </p:cNvPr>
          <p:cNvCxnSpPr>
            <a:cxnSpLocks/>
          </p:cNvCxnSpPr>
          <p:nvPr/>
        </p:nvCxnSpPr>
        <p:spPr>
          <a:xfrm>
            <a:off x="6704457" y="593124"/>
            <a:ext cx="539577" cy="784662"/>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5" name="Connecteur droit avec flèche 14">
            <a:extLst>
              <a:ext uri="{FF2B5EF4-FFF2-40B4-BE49-F238E27FC236}">
                <a16:creationId xmlns:a16="http://schemas.microsoft.com/office/drawing/2014/main" id="{0C7E0974-D3C7-4F51-AE8C-6FDD84F590E1}"/>
              </a:ext>
            </a:extLst>
          </p:cNvPr>
          <p:cNvCxnSpPr>
            <a:cxnSpLocks/>
          </p:cNvCxnSpPr>
          <p:nvPr/>
        </p:nvCxnSpPr>
        <p:spPr>
          <a:xfrm>
            <a:off x="6235552" y="1141972"/>
            <a:ext cx="539578" cy="868407"/>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6" name="Connecteur droit avec flèche 15">
            <a:extLst>
              <a:ext uri="{FF2B5EF4-FFF2-40B4-BE49-F238E27FC236}">
                <a16:creationId xmlns:a16="http://schemas.microsoft.com/office/drawing/2014/main" id="{662858F7-DB20-4243-B490-E2EAC34A7BA7}"/>
              </a:ext>
            </a:extLst>
          </p:cNvPr>
          <p:cNvCxnSpPr>
            <a:cxnSpLocks/>
          </p:cNvCxnSpPr>
          <p:nvPr/>
        </p:nvCxnSpPr>
        <p:spPr>
          <a:xfrm flipV="1">
            <a:off x="7554097" y="4415484"/>
            <a:ext cx="207077" cy="796319"/>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20" name="ZoneTexte 19">
            <a:extLst>
              <a:ext uri="{FF2B5EF4-FFF2-40B4-BE49-F238E27FC236}">
                <a16:creationId xmlns:a16="http://schemas.microsoft.com/office/drawing/2014/main" id="{B0EB5DB4-9FAE-4898-A97D-20B4F0840B26}"/>
              </a:ext>
            </a:extLst>
          </p:cNvPr>
          <p:cNvSpPr txBox="1"/>
          <p:nvPr/>
        </p:nvSpPr>
        <p:spPr>
          <a:xfrm>
            <a:off x="5125844" y="831793"/>
            <a:ext cx="1438214" cy="307777"/>
          </a:xfrm>
          <a:prstGeom prst="rect">
            <a:avLst/>
          </a:prstGeom>
          <a:noFill/>
        </p:spPr>
        <p:txBody>
          <a:bodyPr wrap="none" rtlCol="0">
            <a:spAutoFit/>
          </a:bodyPr>
          <a:lstStyle/>
          <a:p>
            <a:r>
              <a:rPr lang="fr-FR" sz="1400" dirty="0"/>
              <a:t>Cerveau Moteur</a:t>
            </a:r>
          </a:p>
        </p:txBody>
      </p:sp>
      <p:sp>
        <p:nvSpPr>
          <p:cNvPr id="21" name="ZoneTexte 20">
            <a:extLst>
              <a:ext uri="{FF2B5EF4-FFF2-40B4-BE49-F238E27FC236}">
                <a16:creationId xmlns:a16="http://schemas.microsoft.com/office/drawing/2014/main" id="{5C04A88E-B907-4D5D-B93A-54611800CC93}"/>
              </a:ext>
            </a:extLst>
          </p:cNvPr>
          <p:cNvSpPr txBox="1"/>
          <p:nvPr/>
        </p:nvSpPr>
        <p:spPr>
          <a:xfrm>
            <a:off x="6318113" y="331079"/>
            <a:ext cx="1039067" cy="307777"/>
          </a:xfrm>
          <a:prstGeom prst="rect">
            <a:avLst/>
          </a:prstGeom>
          <a:noFill/>
        </p:spPr>
        <p:txBody>
          <a:bodyPr wrap="none" rtlCol="0">
            <a:spAutoFit/>
          </a:bodyPr>
          <a:lstStyle/>
          <a:p>
            <a:r>
              <a:rPr lang="fr-FR" sz="1400" dirty="0"/>
              <a:t>Capteur IR</a:t>
            </a:r>
          </a:p>
        </p:txBody>
      </p:sp>
      <p:sp>
        <p:nvSpPr>
          <p:cNvPr id="22" name="ZoneTexte 21">
            <a:extLst>
              <a:ext uri="{FF2B5EF4-FFF2-40B4-BE49-F238E27FC236}">
                <a16:creationId xmlns:a16="http://schemas.microsoft.com/office/drawing/2014/main" id="{6F5B0B47-5A35-4E29-BB36-B86B69EE3164}"/>
              </a:ext>
            </a:extLst>
          </p:cNvPr>
          <p:cNvSpPr txBox="1"/>
          <p:nvPr/>
        </p:nvSpPr>
        <p:spPr>
          <a:xfrm>
            <a:off x="6974246" y="5262951"/>
            <a:ext cx="756938" cy="307777"/>
          </a:xfrm>
          <a:prstGeom prst="rect">
            <a:avLst/>
          </a:prstGeom>
          <a:noFill/>
        </p:spPr>
        <p:txBody>
          <a:bodyPr wrap="none" rtlCol="0">
            <a:spAutoFit/>
          </a:bodyPr>
          <a:lstStyle/>
          <a:p>
            <a:r>
              <a:rPr lang="fr-FR" sz="1400" dirty="0"/>
              <a:t>Moteur</a:t>
            </a:r>
          </a:p>
        </p:txBody>
      </p:sp>
      <p:sp>
        <p:nvSpPr>
          <p:cNvPr id="23" name="Rectangle 22">
            <a:extLst>
              <a:ext uri="{FF2B5EF4-FFF2-40B4-BE49-F238E27FC236}">
                <a16:creationId xmlns:a16="http://schemas.microsoft.com/office/drawing/2014/main" id="{FCD9CE7E-3F50-47D6-B30C-3F37BED4CCCF}"/>
              </a:ext>
            </a:extLst>
          </p:cNvPr>
          <p:cNvSpPr/>
          <p:nvPr/>
        </p:nvSpPr>
        <p:spPr>
          <a:xfrm>
            <a:off x="5885576" y="4133680"/>
            <a:ext cx="319420" cy="563605"/>
          </a:xfrm>
          <a:prstGeom prst="rect">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solidFill>
                <a:schemeClr val="tx1"/>
              </a:solidFill>
            </a:endParaRPr>
          </a:p>
        </p:txBody>
      </p:sp>
      <p:cxnSp>
        <p:nvCxnSpPr>
          <p:cNvPr id="24" name="Connecteur droit avec flèche 23">
            <a:extLst>
              <a:ext uri="{FF2B5EF4-FFF2-40B4-BE49-F238E27FC236}">
                <a16:creationId xmlns:a16="http://schemas.microsoft.com/office/drawing/2014/main" id="{53CC76ED-A470-4BC8-8EE5-59F527E571AE}"/>
              </a:ext>
            </a:extLst>
          </p:cNvPr>
          <p:cNvCxnSpPr>
            <a:cxnSpLocks/>
          </p:cNvCxnSpPr>
          <p:nvPr/>
        </p:nvCxnSpPr>
        <p:spPr>
          <a:xfrm flipV="1">
            <a:off x="6045286" y="4775200"/>
            <a:ext cx="0" cy="537524"/>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27" name="ZoneTexte 26">
            <a:extLst>
              <a:ext uri="{FF2B5EF4-FFF2-40B4-BE49-F238E27FC236}">
                <a16:creationId xmlns:a16="http://schemas.microsoft.com/office/drawing/2014/main" id="{F9631E41-6CA5-4EB1-9BF2-D403D96A813D}"/>
              </a:ext>
            </a:extLst>
          </p:cNvPr>
          <p:cNvSpPr txBox="1"/>
          <p:nvPr/>
        </p:nvSpPr>
        <p:spPr>
          <a:xfrm>
            <a:off x="5362638" y="5300828"/>
            <a:ext cx="1497846" cy="307777"/>
          </a:xfrm>
          <a:prstGeom prst="rect">
            <a:avLst/>
          </a:prstGeom>
          <a:noFill/>
        </p:spPr>
        <p:txBody>
          <a:bodyPr wrap="none" rtlCol="0">
            <a:spAutoFit/>
          </a:bodyPr>
          <a:lstStyle/>
          <a:p>
            <a:r>
              <a:rPr lang="fr-FR" sz="1400" dirty="0"/>
              <a:t>Capteur de Force</a:t>
            </a:r>
          </a:p>
        </p:txBody>
      </p:sp>
      <p:cxnSp>
        <p:nvCxnSpPr>
          <p:cNvPr id="29" name="Connecteur droit avec flèche 28">
            <a:extLst>
              <a:ext uri="{FF2B5EF4-FFF2-40B4-BE49-F238E27FC236}">
                <a16:creationId xmlns:a16="http://schemas.microsoft.com/office/drawing/2014/main" id="{F2039FE9-70DE-412D-9F85-3747D979D819}"/>
              </a:ext>
            </a:extLst>
          </p:cNvPr>
          <p:cNvCxnSpPr>
            <a:cxnSpLocks/>
          </p:cNvCxnSpPr>
          <p:nvPr/>
        </p:nvCxnSpPr>
        <p:spPr>
          <a:xfrm flipV="1">
            <a:off x="775568" y="3634325"/>
            <a:ext cx="0" cy="537524"/>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30" name="ZoneTexte 29">
            <a:extLst>
              <a:ext uri="{FF2B5EF4-FFF2-40B4-BE49-F238E27FC236}">
                <a16:creationId xmlns:a16="http://schemas.microsoft.com/office/drawing/2014/main" id="{29A69A4A-DD16-4711-ACE4-8A5CA29EA084}"/>
              </a:ext>
            </a:extLst>
          </p:cNvPr>
          <p:cNvSpPr txBox="1"/>
          <p:nvPr/>
        </p:nvSpPr>
        <p:spPr>
          <a:xfrm>
            <a:off x="92920" y="4159953"/>
            <a:ext cx="1362874" cy="307777"/>
          </a:xfrm>
          <a:prstGeom prst="rect">
            <a:avLst/>
          </a:prstGeom>
          <a:noFill/>
        </p:spPr>
        <p:txBody>
          <a:bodyPr wrap="none" rtlCol="0">
            <a:spAutoFit/>
          </a:bodyPr>
          <a:lstStyle/>
          <a:p>
            <a:r>
              <a:rPr lang="fr-FR" sz="1400" dirty="0"/>
              <a:t>Télécommande</a:t>
            </a:r>
          </a:p>
        </p:txBody>
      </p:sp>
      <p:sp>
        <p:nvSpPr>
          <p:cNvPr id="31" name="ZoneTexte 30">
            <a:extLst>
              <a:ext uri="{FF2B5EF4-FFF2-40B4-BE49-F238E27FC236}">
                <a16:creationId xmlns:a16="http://schemas.microsoft.com/office/drawing/2014/main" id="{FE8EEEAC-223B-4901-B7EF-8EC2DD05DEE8}"/>
              </a:ext>
            </a:extLst>
          </p:cNvPr>
          <p:cNvSpPr txBox="1"/>
          <p:nvPr/>
        </p:nvSpPr>
        <p:spPr>
          <a:xfrm>
            <a:off x="3332534" y="1440664"/>
            <a:ext cx="2378793" cy="3754874"/>
          </a:xfrm>
          <a:prstGeom prst="rect">
            <a:avLst/>
          </a:prstGeom>
          <a:noFill/>
        </p:spPr>
        <p:txBody>
          <a:bodyPr wrap="none" rtlCol="0">
            <a:spAutoFit/>
          </a:bodyPr>
          <a:lstStyle/>
          <a:p>
            <a:pPr algn="ctr"/>
            <a:endParaRPr lang="fr-FR" sz="1400" dirty="0">
              <a:effectLst>
                <a:outerShdw blurRad="38100" dist="38100" dir="2700000" algn="tl">
                  <a:srgbClr val="000000">
                    <a:alpha val="43137"/>
                  </a:srgbClr>
                </a:outerShdw>
              </a:effectLst>
            </a:endParaRPr>
          </a:p>
          <a:p>
            <a:pPr algn="ctr"/>
            <a:r>
              <a:rPr lang="fr-FR" sz="1400" dirty="0">
                <a:effectLst>
                  <a:outerShdw blurRad="38100" dist="38100" dir="2700000" algn="tl">
                    <a:srgbClr val="000000">
                      <a:alpha val="43137"/>
                    </a:srgbClr>
                  </a:outerShdw>
                </a:effectLst>
              </a:rPr>
              <a:t>Relier Par une carte Arduino</a:t>
            </a:r>
          </a:p>
          <a:p>
            <a:pPr algn="ctr"/>
            <a:endParaRPr lang="fr-FR" sz="1400" dirty="0">
              <a:effectLst>
                <a:outerShdw blurRad="38100" dist="38100" dir="2700000" algn="tl">
                  <a:srgbClr val="000000">
                    <a:alpha val="43137"/>
                  </a:srgbClr>
                </a:outerShdw>
              </a:effectLst>
            </a:endParaRPr>
          </a:p>
          <a:p>
            <a:pPr algn="ctr"/>
            <a:endParaRPr lang="fr-FR" sz="1400" dirty="0">
              <a:effectLst>
                <a:outerShdw blurRad="38100" dist="38100" dir="2700000" algn="tl">
                  <a:srgbClr val="000000">
                    <a:alpha val="43137"/>
                  </a:srgbClr>
                </a:outerShdw>
              </a:effectLst>
            </a:endParaRPr>
          </a:p>
          <a:p>
            <a:pPr algn="ctr"/>
            <a:endParaRPr lang="fr-FR" sz="1400" dirty="0">
              <a:effectLst>
                <a:outerShdw blurRad="38100" dist="38100" dir="2700000" algn="tl">
                  <a:srgbClr val="000000">
                    <a:alpha val="43137"/>
                  </a:srgbClr>
                </a:outerShdw>
              </a:effectLst>
            </a:endParaRPr>
          </a:p>
          <a:p>
            <a:pPr algn="ctr"/>
            <a:endParaRPr lang="fr-FR" sz="1400" dirty="0">
              <a:effectLst>
                <a:outerShdw blurRad="38100" dist="38100" dir="2700000" algn="tl">
                  <a:srgbClr val="000000">
                    <a:alpha val="43137"/>
                  </a:srgbClr>
                </a:outerShdw>
              </a:effectLst>
            </a:endParaRPr>
          </a:p>
          <a:p>
            <a:pPr algn="ctr"/>
            <a:endParaRPr lang="fr-FR" sz="1400" dirty="0">
              <a:effectLst>
                <a:outerShdw blurRad="38100" dist="38100" dir="2700000" algn="tl">
                  <a:srgbClr val="000000">
                    <a:alpha val="43137"/>
                  </a:srgbClr>
                </a:outerShdw>
              </a:effectLst>
            </a:endParaRPr>
          </a:p>
          <a:p>
            <a:pPr algn="ctr"/>
            <a:endParaRPr lang="fr-FR" sz="1400" dirty="0">
              <a:effectLst>
                <a:outerShdw blurRad="38100" dist="38100" dir="2700000" algn="tl">
                  <a:srgbClr val="000000">
                    <a:alpha val="43137"/>
                  </a:srgbClr>
                </a:outerShdw>
              </a:effectLst>
            </a:endParaRPr>
          </a:p>
          <a:p>
            <a:pPr algn="ctr"/>
            <a:r>
              <a:rPr lang="fr-FR" sz="1400" dirty="0">
                <a:effectLst>
                  <a:outerShdw blurRad="38100" dist="38100" dir="2700000" algn="tl">
                    <a:srgbClr val="000000">
                      <a:alpha val="43137"/>
                    </a:srgbClr>
                  </a:outerShdw>
                </a:effectLst>
              </a:rPr>
              <a:t>Raspberry </a:t>
            </a:r>
          </a:p>
          <a:p>
            <a:pPr algn="ctr"/>
            <a:endParaRPr lang="fr-FR" sz="1400" dirty="0">
              <a:effectLst>
                <a:outerShdw blurRad="38100" dist="38100" dir="2700000" algn="tl">
                  <a:srgbClr val="000000">
                    <a:alpha val="43137"/>
                  </a:srgbClr>
                </a:outerShdw>
              </a:effectLst>
            </a:endParaRPr>
          </a:p>
          <a:p>
            <a:pPr algn="ctr"/>
            <a:endParaRPr lang="fr-FR" sz="1400" dirty="0">
              <a:effectLst>
                <a:outerShdw blurRad="38100" dist="38100" dir="2700000" algn="tl">
                  <a:srgbClr val="000000">
                    <a:alpha val="43137"/>
                  </a:srgbClr>
                </a:outerShdw>
              </a:effectLst>
            </a:endParaRPr>
          </a:p>
          <a:p>
            <a:pPr algn="ctr"/>
            <a:endParaRPr lang="fr-FR" sz="1400" dirty="0">
              <a:effectLst>
                <a:outerShdw blurRad="38100" dist="38100" dir="2700000" algn="tl">
                  <a:srgbClr val="000000">
                    <a:alpha val="43137"/>
                  </a:srgbClr>
                </a:outerShdw>
              </a:effectLst>
            </a:endParaRPr>
          </a:p>
          <a:p>
            <a:pPr algn="ctr"/>
            <a:endParaRPr lang="fr-FR" sz="1400" dirty="0">
              <a:effectLst>
                <a:outerShdw blurRad="38100" dist="38100" dir="2700000" algn="tl">
                  <a:srgbClr val="000000">
                    <a:alpha val="43137"/>
                  </a:srgbClr>
                </a:outerShdw>
              </a:effectLst>
            </a:endParaRPr>
          </a:p>
          <a:p>
            <a:pPr algn="ctr"/>
            <a:endParaRPr lang="fr-FR" sz="1400" dirty="0">
              <a:effectLst>
                <a:outerShdw blurRad="38100" dist="38100" dir="2700000" algn="tl">
                  <a:srgbClr val="000000">
                    <a:alpha val="43137"/>
                  </a:srgbClr>
                </a:outerShdw>
              </a:effectLst>
            </a:endParaRPr>
          </a:p>
          <a:p>
            <a:pPr algn="ctr"/>
            <a:endParaRPr lang="fr-FR" sz="1400" dirty="0">
              <a:effectLst>
                <a:outerShdw blurRad="38100" dist="38100" dir="2700000" algn="tl">
                  <a:srgbClr val="000000">
                    <a:alpha val="43137"/>
                  </a:srgbClr>
                </a:outerShdw>
              </a:effectLst>
            </a:endParaRPr>
          </a:p>
          <a:p>
            <a:pPr algn="ctr"/>
            <a:r>
              <a:rPr lang="fr-FR" sz="1400" dirty="0">
                <a:effectLst>
                  <a:outerShdw blurRad="38100" dist="38100" dir="2700000" algn="tl">
                    <a:srgbClr val="000000">
                      <a:alpha val="43137"/>
                    </a:srgbClr>
                  </a:outerShdw>
                </a:effectLst>
              </a:rPr>
              <a:t>Application Android</a:t>
            </a:r>
          </a:p>
          <a:p>
            <a:pPr algn="ctr"/>
            <a:r>
              <a:rPr lang="fr-FR" sz="1400" dirty="0">
                <a:effectLst>
                  <a:outerShdw blurRad="38100" dist="38100" dir="2700000" algn="tl">
                    <a:srgbClr val="000000">
                      <a:alpha val="43137"/>
                    </a:srgbClr>
                  </a:outerShdw>
                </a:effectLst>
              </a:rPr>
              <a:t> </a:t>
            </a:r>
          </a:p>
        </p:txBody>
      </p:sp>
      <p:cxnSp>
        <p:nvCxnSpPr>
          <p:cNvPr id="35" name="Connecteur droit avec flèche 34">
            <a:extLst>
              <a:ext uri="{FF2B5EF4-FFF2-40B4-BE49-F238E27FC236}">
                <a16:creationId xmlns:a16="http://schemas.microsoft.com/office/drawing/2014/main" id="{34F2DA9D-5141-4D59-A2AC-EE013ED18FCC}"/>
              </a:ext>
            </a:extLst>
          </p:cNvPr>
          <p:cNvCxnSpPr>
            <a:cxnSpLocks/>
          </p:cNvCxnSpPr>
          <p:nvPr/>
        </p:nvCxnSpPr>
        <p:spPr>
          <a:xfrm>
            <a:off x="4514064" y="2010379"/>
            <a:ext cx="0" cy="826399"/>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37" name="Connecteur droit avec flèche 36">
            <a:extLst>
              <a:ext uri="{FF2B5EF4-FFF2-40B4-BE49-F238E27FC236}">
                <a16:creationId xmlns:a16="http://schemas.microsoft.com/office/drawing/2014/main" id="{63017BB8-41CB-4A6F-A887-59E8D03BC077}"/>
              </a:ext>
            </a:extLst>
          </p:cNvPr>
          <p:cNvCxnSpPr>
            <a:cxnSpLocks/>
          </p:cNvCxnSpPr>
          <p:nvPr/>
        </p:nvCxnSpPr>
        <p:spPr>
          <a:xfrm>
            <a:off x="4514064" y="3641331"/>
            <a:ext cx="0" cy="826399"/>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783787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37461068-5A52-458B-B154-A64A136AF4DB}"/>
              </a:ext>
            </a:extLst>
          </p:cNvPr>
          <p:cNvSpPr>
            <a:spLocks noChangeArrowheads="1"/>
          </p:cNvSpPr>
          <p:nvPr/>
        </p:nvSpPr>
        <p:spPr bwMode="auto">
          <a:xfrm>
            <a:off x="352424" y="31125"/>
            <a:ext cx="11969749"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en-US" sz="1100" b="1" i="0" u="none" strike="noStrike" cap="none" normalizeH="0" baseline="0" dirty="0">
                <a:ln>
                  <a:noFill/>
                </a:ln>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SCHEMA</a:t>
            </a:r>
            <a:endParaRPr kumimoji="0" lang="fr-FR" altLang="en-US" sz="600" b="0" i="0" u="none" strike="noStrike" cap="none" normalizeH="0" baseline="0" dirty="0">
              <a:ln>
                <a:noFill/>
              </a:ln>
              <a:solidFill>
                <a:srgbClr val="FF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en-US" sz="1800" b="0" i="0" u="none" strike="noStrike" cap="none" normalizeH="0" baseline="0" dirty="0">
              <a:ln>
                <a:noFill/>
              </a:ln>
              <a:solidFill>
                <a:schemeClr val="tx1"/>
              </a:solidFill>
              <a:effectLst/>
              <a:latin typeface="Arial" panose="020B0604020202020204" pitchFamily="34" charset="0"/>
            </a:endParaRPr>
          </a:p>
        </p:txBody>
      </p:sp>
      <p:pic>
        <p:nvPicPr>
          <p:cNvPr id="2049" name="Picture 23">
            <a:extLst>
              <a:ext uri="{FF2B5EF4-FFF2-40B4-BE49-F238E27FC236}">
                <a16:creationId xmlns:a16="http://schemas.microsoft.com/office/drawing/2014/main" id="{BA32DCF8-0C8C-4ECC-9F68-1C2D9FA23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794" y="531538"/>
            <a:ext cx="7811200" cy="454818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CCD056E4-F189-440B-8CE6-CBCB4A3998D9}"/>
              </a:ext>
            </a:extLst>
          </p:cNvPr>
          <p:cNvSpPr>
            <a:spLocks noChangeArrowheads="1"/>
          </p:cNvSpPr>
          <p:nvPr/>
        </p:nvSpPr>
        <p:spPr bwMode="auto">
          <a:xfrm>
            <a:off x="249237" y="5349308"/>
            <a:ext cx="8551863"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Ici l’utilisateur se connecte dans la base de données qui est contenue dans la Raspberry, puis la Raspberry met à jour la base donnes avec les paramètres envoyé depuis l’application et en parallèle il envoi vers la carte Arduino via un port série, et la carte Arduino traite les données de la Raspberry et s’engage, lors de la partie l’Arduino renvoi le score finale que celui-ci sera envoyé à la carte Raspberry et mettre à jour dans la base données puis l’utilisateur pourra consulté dans l’application.</a:t>
            </a:r>
            <a:endParaRPr kumimoji="0" lang="fr-FR" altLang="en-US" sz="1800" b="0" i="0" u="none" strike="noStrike" cap="none" normalizeH="0" baseline="0" dirty="0">
              <a:ln>
                <a:noFill/>
              </a:ln>
              <a:solidFill>
                <a:schemeClr val="tx1"/>
              </a:solidFill>
              <a:effectLst/>
              <a:latin typeface="Arial" panose="020B0604020202020204" pitchFamily="34" charset="0"/>
            </a:endParaRPr>
          </a:p>
        </p:txBody>
      </p:sp>
      <p:sp>
        <p:nvSpPr>
          <p:cNvPr id="2" name="ZoneTexte 1">
            <a:extLst>
              <a:ext uri="{FF2B5EF4-FFF2-40B4-BE49-F238E27FC236}">
                <a16:creationId xmlns:a16="http://schemas.microsoft.com/office/drawing/2014/main" id="{A3F47983-AE54-49CF-B445-538767B99BF7}"/>
              </a:ext>
            </a:extLst>
          </p:cNvPr>
          <p:cNvSpPr txBox="1"/>
          <p:nvPr/>
        </p:nvSpPr>
        <p:spPr>
          <a:xfrm>
            <a:off x="6202963" y="2805632"/>
            <a:ext cx="914353" cy="307777"/>
          </a:xfrm>
          <a:prstGeom prst="rect">
            <a:avLst/>
          </a:prstGeom>
          <a:noFill/>
        </p:spPr>
        <p:txBody>
          <a:bodyPr wrap="none" rtlCol="0">
            <a:spAutoFit/>
          </a:bodyPr>
          <a:lstStyle/>
          <a:p>
            <a:r>
              <a:rPr lang="fr-FR" sz="1400" b="1"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Port Série</a:t>
            </a:r>
          </a:p>
        </p:txBody>
      </p:sp>
      <p:sp>
        <p:nvSpPr>
          <p:cNvPr id="6" name="ZoneTexte 5">
            <a:extLst>
              <a:ext uri="{FF2B5EF4-FFF2-40B4-BE49-F238E27FC236}">
                <a16:creationId xmlns:a16="http://schemas.microsoft.com/office/drawing/2014/main" id="{2032456F-DD24-4A60-B785-D88937B556F4}"/>
              </a:ext>
            </a:extLst>
          </p:cNvPr>
          <p:cNvSpPr txBox="1"/>
          <p:nvPr/>
        </p:nvSpPr>
        <p:spPr>
          <a:xfrm>
            <a:off x="3851329" y="896787"/>
            <a:ext cx="673839" cy="307777"/>
          </a:xfrm>
          <a:prstGeom prst="rect">
            <a:avLst/>
          </a:prstGeom>
          <a:noFill/>
        </p:spPr>
        <p:txBody>
          <a:bodyPr wrap="none" rtlCol="0">
            <a:spAutoFit/>
          </a:bodyPr>
          <a:lstStyle/>
          <a:p>
            <a:r>
              <a:rPr lang="fr-FR" sz="1400"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Socket</a:t>
            </a:r>
          </a:p>
        </p:txBody>
      </p:sp>
      <p:pic>
        <p:nvPicPr>
          <p:cNvPr id="7" name="Picture 3">
            <a:extLst>
              <a:ext uri="{FF2B5EF4-FFF2-40B4-BE49-F238E27FC236}">
                <a16:creationId xmlns:a16="http://schemas.microsoft.com/office/drawing/2014/main" id="{5DFFFC93-9EAB-4911-9C56-83623F2C33C1}"/>
              </a:ext>
            </a:extLst>
          </p:cNvPr>
          <p:cNvPicPr>
            <a:picLocks noChangeAspect="1"/>
          </p:cNvPicPr>
          <p:nvPr/>
        </p:nvPicPr>
        <p:blipFill>
          <a:blip r:embed="rId3"/>
          <a:stretch>
            <a:fillRect/>
          </a:stretch>
        </p:blipFill>
        <p:spPr>
          <a:xfrm>
            <a:off x="609600" y="2613359"/>
            <a:ext cx="1236019" cy="1236019"/>
          </a:xfrm>
          <a:prstGeom prst="rect">
            <a:avLst/>
          </a:prstGeom>
        </p:spPr>
      </p:pic>
      <p:sp>
        <p:nvSpPr>
          <p:cNvPr id="8" name="ZoneTexte 7">
            <a:extLst>
              <a:ext uri="{FF2B5EF4-FFF2-40B4-BE49-F238E27FC236}">
                <a16:creationId xmlns:a16="http://schemas.microsoft.com/office/drawing/2014/main" id="{B25DF6F1-1558-432C-B12B-D1B030B9B570}"/>
              </a:ext>
            </a:extLst>
          </p:cNvPr>
          <p:cNvSpPr txBox="1"/>
          <p:nvPr/>
        </p:nvSpPr>
        <p:spPr>
          <a:xfrm>
            <a:off x="1466476" y="916258"/>
            <a:ext cx="1676998" cy="307777"/>
          </a:xfrm>
          <a:prstGeom prst="rect">
            <a:avLst/>
          </a:prstGeom>
          <a:noFill/>
        </p:spPr>
        <p:txBody>
          <a:bodyPr wrap="none" rtlCol="0">
            <a:spAutoFit/>
          </a:bodyPr>
          <a:lstStyle/>
          <a:p>
            <a:r>
              <a:rPr lang="fr-FR" sz="1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Application Android</a:t>
            </a:r>
          </a:p>
        </p:txBody>
      </p:sp>
      <p:sp>
        <p:nvSpPr>
          <p:cNvPr id="9" name="ZoneTexte 8">
            <a:extLst>
              <a:ext uri="{FF2B5EF4-FFF2-40B4-BE49-F238E27FC236}">
                <a16:creationId xmlns:a16="http://schemas.microsoft.com/office/drawing/2014/main" id="{65777797-E01E-466B-88C2-97F7EDCA84A2}"/>
              </a:ext>
            </a:extLst>
          </p:cNvPr>
          <p:cNvSpPr txBox="1"/>
          <p:nvPr/>
        </p:nvSpPr>
        <p:spPr>
          <a:xfrm>
            <a:off x="6202963" y="222020"/>
            <a:ext cx="1608902" cy="307777"/>
          </a:xfrm>
          <a:prstGeom prst="rect">
            <a:avLst/>
          </a:prstGeom>
          <a:noFill/>
        </p:spPr>
        <p:txBody>
          <a:bodyPr wrap="none" rtlCol="0">
            <a:spAutoFit/>
          </a:bodyPr>
          <a:lstStyle/>
          <a:p>
            <a:r>
              <a:rPr lang="fr-FR" sz="14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Serveur TCP &amp; BDD</a:t>
            </a:r>
          </a:p>
        </p:txBody>
      </p:sp>
    </p:spTree>
    <p:extLst>
      <p:ext uri="{BB962C8B-B14F-4D97-AF65-F5344CB8AC3E}">
        <p14:creationId xmlns:p14="http://schemas.microsoft.com/office/powerpoint/2010/main" val="41375578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49"/>
                                        </p:tgtEl>
                                        <p:attrNameLst>
                                          <p:attrName>style.visibility</p:attrName>
                                        </p:attrNameLst>
                                      </p:cBhvr>
                                      <p:to>
                                        <p:strVal val="visible"/>
                                      </p:to>
                                    </p:set>
                                    <p:animEffect transition="in" filter="wipe(down)">
                                      <p:cBhvr>
                                        <p:cTn id="7" dur="500"/>
                                        <p:tgtEl>
                                          <p:spTgt spid="204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DE6A9-B3E2-49ED-800A-D7A2F25C5849}"/>
              </a:ext>
            </a:extLst>
          </p:cNvPr>
          <p:cNvSpPr>
            <a:spLocks noGrp="1"/>
          </p:cNvSpPr>
          <p:nvPr>
            <p:ph type="title"/>
          </p:nvPr>
        </p:nvSpPr>
        <p:spPr>
          <a:xfrm>
            <a:off x="685346" y="96349"/>
            <a:ext cx="7765322" cy="970450"/>
          </a:xfrm>
        </p:spPr>
        <p:txBody>
          <a:bodyPr/>
          <a:lstStyle/>
          <a:p>
            <a:r>
              <a:rPr lang="fr-FR" dirty="0"/>
              <a:t>Présentation des parties</a:t>
            </a:r>
          </a:p>
        </p:txBody>
      </p:sp>
      <p:sp>
        <p:nvSpPr>
          <p:cNvPr id="3" name="Content Placeholder 2">
            <a:extLst>
              <a:ext uri="{FF2B5EF4-FFF2-40B4-BE49-F238E27FC236}">
                <a16:creationId xmlns:a16="http://schemas.microsoft.com/office/drawing/2014/main" id="{FAB437F5-CD8A-4D86-93A8-2A65CAD10130}"/>
              </a:ext>
            </a:extLst>
          </p:cNvPr>
          <p:cNvSpPr>
            <a:spLocks noGrp="1"/>
          </p:cNvSpPr>
          <p:nvPr>
            <p:ph idx="1"/>
          </p:nvPr>
        </p:nvSpPr>
        <p:spPr>
          <a:xfrm>
            <a:off x="571046" y="1066799"/>
            <a:ext cx="5905954" cy="2857501"/>
          </a:xfrm>
        </p:spPr>
        <p:txBody>
          <a:bodyPr>
            <a:normAutofit/>
          </a:bodyPr>
          <a:lstStyle/>
          <a:p>
            <a:r>
              <a:rPr lang="fr-FR" sz="1400" u="sng" dirty="0">
                <a:solidFill>
                  <a:srgbClr val="92D050"/>
                </a:solidFill>
              </a:rPr>
              <a:t>Application Android</a:t>
            </a:r>
          </a:p>
          <a:p>
            <a:r>
              <a:rPr lang="fr-FR" sz="1400" dirty="0"/>
              <a:t>-Interfaces login et MDP</a:t>
            </a:r>
          </a:p>
          <a:p>
            <a:r>
              <a:rPr lang="fr-FR" sz="1400" dirty="0"/>
              <a:t>Connexion vers le serveur centrale via une socket.</a:t>
            </a:r>
          </a:p>
          <a:p>
            <a:r>
              <a:rPr lang="fr-FR" sz="1400" dirty="0"/>
              <a:t>-création d’un compte, modification ou supprimer.</a:t>
            </a:r>
          </a:p>
          <a:p>
            <a:r>
              <a:rPr lang="fr-FR" sz="1400" dirty="0"/>
              <a:t>Ajout des paramètre, vitesse, fréquence, zone, nombre de balles.</a:t>
            </a:r>
          </a:p>
          <a:p>
            <a:r>
              <a:rPr lang="fr-FR" sz="1400" dirty="0"/>
              <a:t>Commander le robot en temps réel.</a:t>
            </a:r>
          </a:p>
          <a:p>
            <a:r>
              <a:rPr lang="fr-FR" sz="1400" dirty="0"/>
              <a:t>Affichages des statistiques.</a:t>
            </a:r>
          </a:p>
          <a:p>
            <a:endParaRPr lang="fr-FR" sz="1400" dirty="0"/>
          </a:p>
        </p:txBody>
      </p:sp>
      <p:pic>
        <p:nvPicPr>
          <p:cNvPr id="5" name="Picture 4">
            <a:extLst>
              <a:ext uri="{FF2B5EF4-FFF2-40B4-BE49-F238E27FC236}">
                <a16:creationId xmlns:a16="http://schemas.microsoft.com/office/drawing/2014/main" id="{B448D073-8941-4129-9CFB-C6FC22A06DCC}"/>
              </a:ext>
            </a:extLst>
          </p:cNvPr>
          <p:cNvPicPr>
            <a:picLocks noChangeAspect="1"/>
          </p:cNvPicPr>
          <p:nvPr/>
        </p:nvPicPr>
        <p:blipFill>
          <a:blip r:embed="rId2"/>
          <a:stretch>
            <a:fillRect/>
          </a:stretch>
        </p:blipFill>
        <p:spPr>
          <a:xfrm flipH="1">
            <a:off x="6914380" y="1147819"/>
            <a:ext cx="1448656" cy="965629"/>
          </a:xfrm>
          <a:prstGeom prst="rect">
            <a:avLst/>
          </a:prstGeom>
        </p:spPr>
      </p:pic>
      <p:pic>
        <p:nvPicPr>
          <p:cNvPr id="6" name="Picture 5">
            <a:extLst>
              <a:ext uri="{FF2B5EF4-FFF2-40B4-BE49-F238E27FC236}">
                <a16:creationId xmlns:a16="http://schemas.microsoft.com/office/drawing/2014/main" id="{77FE5889-B880-499D-A3F2-1B7044DBF9BD}"/>
              </a:ext>
            </a:extLst>
          </p:cNvPr>
          <p:cNvPicPr>
            <a:picLocks noChangeAspect="1"/>
          </p:cNvPicPr>
          <p:nvPr/>
        </p:nvPicPr>
        <p:blipFill rotWithShape="1">
          <a:blip r:embed="rId3"/>
          <a:srcRect l="-209" t="1621" r="37534" b="365"/>
          <a:stretch/>
        </p:blipFill>
        <p:spPr>
          <a:xfrm>
            <a:off x="685346" y="3566984"/>
            <a:ext cx="3563572" cy="2609393"/>
          </a:xfrm>
          <a:prstGeom prst="rect">
            <a:avLst/>
          </a:prstGeom>
        </p:spPr>
      </p:pic>
      <p:cxnSp>
        <p:nvCxnSpPr>
          <p:cNvPr id="7" name="Connecteur droit avec flèche 6">
            <a:extLst>
              <a:ext uri="{FF2B5EF4-FFF2-40B4-BE49-F238E27FC236}">
                <a16:creationId xmlns:a16="http://schemas.microsoft.com/office/drawing/2014/main" id="{CF074AB7-F5CA-4925-992B-495DDE7E2A11}"/>
              </a:ext>
            </a:extLst>
          </p:cNvPr>
          <p:cNvCxnSpPr>
            <a:cxnSpLocks/>
            <a:stCxn id="6" idx="3"/>
          </p:cNvCxnSpPr>
          <p:nvPr/>
        </p:nvCxnSpPr>
        <p:spPr>
          <a:xfrm flipV="1">
            <a:off x="4248918" y="4871680"/>
            <a:ext cx="1937698" cy="1"/>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2" name="ZoneTexte 11">
            <a:extLst>
              <a:ext uri="{FF2B5EF4-FFF2-40B4-BE49-F238E27FC236}">
                <a16:creationId xmlns:a16="http://schemas.microsoft.com/office/drawing/2014/main" id="{CB4438C2-2B9B-425D-A9E0-36438E35EB5F}"/>
              </a:ext>
            </a:extLst>
          </p:cNvPr>
          <p:cNvSpPr txBox="1"/>
          <p:nvPr/>
        </p:nvSpPr>
        <p:spPr>
          <a:xfrm>
            <a:off x="6509659" y="3697543"/>
            <a:ext cx="2045175" cy="307777"/>
          </a:xfrm>
          <a:prstGeom prst="rect">
            <a:avLst/>
          </a:prstGeom>
          <a:noFill/>
        </p:spPr>
        <p:txBody>
          <a:bodyPr wrap="none" rtlCol="0">
            <a:spAutoFit/>
          </a:bodyPr>
          <a:lstStyle/>
          <a:p>
            <a:r>
              <a:rPr lang="fr-FR" sz="1400" dirty="0"/>
              <a:t>BDD &amp; serveur TCP/IP</a:t>
            </a:r>
          </a:p>
        </p:txBody>
      </p:sp>
      <p:pic>
        <p:nvPicPr>
          <p:cNvPr id="13" name="Picture 4">
            <a:extLst>
              <a:ext uri="{FF2B5EF4-FFF2-40B4-BE49-F238E27FC236}">
                <a16:creationId xmlns:a16="http://schemas.microsoft.com/office/drawing/2014/main" id="{0C73DFD8-5EAE-4597-BD20-9E62A43BC3E6}"/>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77000" y="4005320"/>
            <a:ext cx="2190949" cy="1976716"/>
          </a:xfrm>
          <a:prstGeom prst="rect">
            <a:avLst/>
          </a:prstGeom>
          <a:noFill/>
          <a:ln>
            <a:noFill/>
          </a:ln>
        </p:spPr>
      </p:pic>
      <p:sp>
        <p:nvSpPr>
          <p:cNvPr id="14" name="ZoneTexte 13">
            <a:extLst>
              <a:ext uri="{FF2B5EF4-FFF2-40B4-BE49-F238E27FC236}">
                <a16:creationId xmlns:a16="http://schemas.microsoft.com/office/drawing/2014/main" id="{55A3AF3C-8379-4CF9-95A2-FB5E578CCFFD}"/>
              </a:ext>
            </a:extLst>
          </p:cNvPr>
          <p:cNvSpPr txBox="1"/>
          <p:nvPr/>
        </p:nvSpPr>
        <p:spPr>
          <a:xfrm>
            <a:off x="4954027" y="4544382"/>
            <a:ext cx="832279" cy="369332"/>
          </a:xfrm>
          <a:prstGeom prst="rect">
            <a:avLst/>
          </a:prstGeom>
          <a:noFill/>
        </p:spPr>
        <p:txBody>
          <a:bodyPr wrap="none" rtlCol="0">
            <a:spAutoFit/>
          </a:bodyPr>
          <a:lstStyle/>
          <a:p>
            <a:r>
              <a:rPr lang="fr-FR" dirty="0"/>
              <a:t>Socket</a:t>
            </a:r>
          </a:p>
        </p:txBody>
      </p:sp>
    </p:spTree>
    <p:extLst>
      <p:ext uri="{BB962C8B-B14F-4D97-AF65-F5344CB8AC3E}">
        <p14:creationId xmlns:p14="http://schemas.microsoft.com/office/powerpoint/2010/main" val="377016183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randombar(horizontal)">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36FB7-B3B6-4C69-BA85-A7EB89A03BD9}"/>
              </a:ext>
            </a:extLst>
          </p:cNvPr>
          <p:cNvSpPr>
            <a:spLocks noGrp="1"/>
          </p:cNvSpPr>
          <p:nvPr>
            <p:ph idx="1"/>
          </p:nvPr>
        </p:nvSpPr>
        <p:spPr>
          <a:xfrm>
            <a:off x="113846" y="227500"/>
            <a:ext cx="7765322" cy="4058751"/>
          </a:xfrm>
        </p:spPr>
        <p:txBody>
          <a:bodyPr/>
          <a:lstStyle/>
          <a:p>
            <a:r>
              <a:rPr lang="fr-FR" u="sng" dirty="0">
                <a:solidFill>
                  <a:srgbClr val="92D050"/>
                </a:solidFill>
              </a:rPr>
              <a:t>Arduino(Commande les capteurs)</a:t>
            </a:r>
            <a:r>
              <a:rPr lang="fr-FR" dirty="0"/>
              <a:t> :</a:t>
            </a:r>
          </a:p>
          <a:p>
            <a:r>
              <a:rPr lang="fr-FR" dirty="0"/>
              <a:t>Commander ces cerveaux moteur, comptage de balles capteur IR, capteur de détection des rebonds.</a:t>
            </a:r>
          </a:p>
          <a:p>
            <a:r>
              <a:rPr lang="fr-FR" dirty="0"/>
              <a:t>Application des donnée : vitesse, fréquence, zone, nombre de balles.</a:t>
            </a:r>
          </a:p>
          <a:p>
            <a:r>
              <a:rPr lang="fr-FR" dirty="0"/>
              <a:t>communique avec la Raspberry en port série et renvoi le score finale.</a:t>
            </a:r>
          </a:p>
          <a:p>
            <a:endParaRPr lang="fr-FR" dirty="0"/>
          </a:p>
        </p:txBody>
      </p:sp>
      <p:pic>
        <p:nvPicPr>
          <p:cNvPr id="4" name="Picture 4" descr="Image result for arduino">
            <a:extLst>
              <a:ext uri="{FF2B5EF4-FFF2-40B4-BE49-F238E27FC236}">
                <a16:creationId xmlns:a16="http://schemas.microsoft.com/office/drawing/2014/main" id="{5DE02964-0D11-4DA3-BF7E-397D8D0D852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846" y="3349625"/>
            <a:ext cx="3488267" cy="26162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cteur droit avec flèche 4">
            <a:extLst>
              <a:ext uri="{FF2B5EF4-FFF2-40B4-BE49-F238E27FC236}">
                <a16:creationId xmlns:a16="http://schemas.microsoft.com/office/drawing/2014/main" id="{AB1E84E4-4956-4385-9632-CDA75B2A5959}"/>
              </a:ext>
            </a:extLst>
          </p:cNvPr>
          <p:cNvCxnSpPr>
            <a:cxnSpLocks/>
          </p:cNvCxnSpPr>
          <p:nvPr/>
        </p:nvCxnSpPr>
        <p:spPr>
          <a:xfrm flipV="1">
            <a:off x="3952356" y="4698686"/>
            <a:ext cx="1937698" cy="1"/>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6" name="ZoneTexte 5">
            <a:extLst>
              <a:ext uri="{FF2B5EF4-FFF2-40B4-BE49-F238E27FC236}">
                <a16:creationId xmlns:a16="http://schemas.microsoft.com/office/drawing/2014/main" id="{981D7A8E-3BDC-4890-AFA9-5C7B4131E1D8}"/>
              </a:ext>
            </a:extLst>
          </p:cNvPr>
          <p:cNvSpPr txBox="1"/>
          <p:nvPr/>
        </p:nvSpPr>
        <p:spPr>
          <a:xfrm>
            <a:off x="6213097" y="3524549"/>
            <a:ext cx="2045175" cy="307777"/>
          </a:xfrm>
          <a:prstGeom prst="rect">
            <a:avLst/>
          </a:prstGeom>
          <a:noFill/>
        </p:spPr>
        <p:txBody>
          <a:bodyPr wrap="none" rtlCol="0">
            <a:spAutoFit/>
          </a:bodyPr>
          <a:lstStyle/>
          <a:p>
            <a:r>
              <a:rPr lang="fr-FR" sz="1400" dirty="0"/>
              <a:t>BDD &amp; serveur TCP/IP</a:t>
            </a:r>
          </a:p>
        </p:txBody>
      </p:sp>
      <p:pic>
        <p:nvPicPr>
          <p:cNvPr id="7" name="Picture 4">
            <a:extLst>
              <a:ext uri="{FF2B5EF4-FFF2-40B4-BE49-F238E27FC236}">
                <a16:creationId xmlns:a16="http://schemas.microsoft.com/office/drawing/2014/main" id="{58F8720B-7883-4BBB-A44C-23EA91CDB74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80438" y="3832326"/>
            <a:ext cx="2190949" cy="1976716"/>
          </a:xfrm>
          <a:prstGeom prst="rect">
            <a:avLst/>
          </a:prstGeom>
          <a:noFill/>
          <a:ln>
            <a:noFill/>
          </a:ln>
        </p:spPr>
      </p:pic>
      <p:sp>
        <p:nvSpPr>
          <p:cNvPr id="8" name="ZoneTexte 7">
            <a:extLst>
              <a:ext uri="{FF2B5EF4-FFF2-40B4-BE49-F238E27FC236}">
                <a16:creationId xmlns:a16="http://schemas.microsoft.com/office/drawing/2014/main" id="{394E661C-0A13-448D-A9F6-03C5AFFD6B18}"/>
              </a:ext>
            </a:extLst>
          </p:cNvPr>
          <p:cNvSpPr txBox="1"/>
          <p:nvPr/>
        </p:nvSpPr>
        <p:spPr>
          <a:xfrm>
            <a:off x="4657465" y="4371388"/>
            <a:ext cx="668773" cy="369332"/>
          </a:xfrm>
          <a:prstGeom prst="rect">
            <a:avLst/>
          </a:prstGeom>
          <a:noFill/>
        </p:spPr>
        <p:txBody>
          <a:bodyPr wrap="none" rtlCol="0">
            <a:spAutoFit/>
          </a:bodyPr>
          <a:lstStyle/>
          <a:p>
            <a:r>
              <a:rPr lang="fr-FR" dirty="0"/>
              <a:t>Série</a:t>
            </a:r>
          </a:p>
        </p:txBody>
      </p:sp>
    </p:spTree>
    <p:extLst>
      <p:ext uri="{BB962C8B-B14F-4D97-AF65-F5344CB8AC3E}">
        <p14:creationId xmlns:p14="http://schemas.microsoft.com/office/powerpoint/2010/main" val="273388866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A128E-395F-4CA0-B21C-62390EB64AD0}"/>
              </a:ext>
            </a:extLst>
          </p:cNvPr>
          <p:cNvSpPr>
            <a:spLocks noGrp="1"/>
          </p:cNvSpPr>
          <p:nvPr>
            <p:ph type="title"/>
          </p:nvPr>
        </p:nvSpPr>
        <p:spPr>
          <a:xfrm>
            <a:off x="-1022152" y="94089"/>
            <a:ext cx="7765322" cy="970450"/>
          </a:xfrm>
        </p:spPr>
        <p:txBody>
          <a:bodyPr>
            <a:normAutofit/>
          </a:bodyPr>
          <a:lstStyle/>
          <a:p>
            <a:r>
              <a:rPr lang="fr-FR" sz="2400" dirty="0"/>
              <a:t>Raspberry pi(mini ordinateur)</a:t>
            </a:r>
          </a:p>
        </p:txBody>
      </p:sp>
      <p:sp>
        <p:nvSpPr>
          <p:cNvPr id="3" name="Content Placeholder 2">
            <a:extLst>
              <a:ext uri="{FF2B5EF4-FFF2-40B4-BE49-F238E27FC236}">
                <a16:creationId xmlns:a16="http://schemas.microsoft.com/office/drawing/2014/main" id="{E2B9517F-191B-42D8-91CF-EDF7AF1BDDBF}"/>
              </a:ext>
            </a:extLst>
          </p:cNvPr>
          <p:cNvSpPr>
            <a:spLocks noGrp="1"/>
          </p:cNvSpPr>
          <p:nvPr>
            <p:ph idx="1"/>
          </p:nvPr>
        </p:nvSpPr>
        <p:spPr/>
        <p:txBody>
          <a:bodyPr/>
          <a:lstStyle/>
          <a:p>
            <a:r>
              <a:rPr lang="fr-FR" dirty="0"/>
              <a:t>Serveur TCP/IP communique avec l’application.</a:t>
            </a:r>
          </a:p>
          <a:p>
            <a:r>
              <a:rPr lang="fr-FR" dirty="0"/>
              <a:t>Elaborer une structure base de données.</a:t>
            </a:r>
          </a:p>
          <a:p>
            <a:r>
              <a:rPr lang="fr-FR" dirty="0"/>
              <a:t>Récupérer des données paramètre de l’application enregistrer dans la base de données puis envoyer à l'Arduino.</a:t>
            </a:r>
          </a:p>
        </p:txBody>
      </p:sp>
      <p:pic>
        <p:nvPicPr>
          <p:cNvPr id="3074" name="Picture 2" descr="Image result for raspberry pi">
            <a:extLst>
              <a:ext uri="{FF2B5EF4-FFF2-40B4-BE49-F238E27FC236}">
                <a16:creationId xmlns:a16="http://schemas.microsoft.com/office/drawing/2014/main" id="{9F97A697-1C87-4831-A144-F9744DFCD1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1774" y="159535"/>
            <a:ext cx="2492375" cy="18705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C6B7D80-4033-4DFB-9737-C1895BBF853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08405" y="3761825"/>
            <a:ext cx="2580503" cy="1811282"/>
          </a:xfrm>
          <a:prstGeom prst="rect">
            <a:avLst/>
          </a:prstGeom>
          <a:noFill/>
          <a:ln>
            <a:noFill/>
          </a:ln>
        </p:spPr>
      </p:pic>
      <p:cxnSp>
        <p:nvCxnSpPr>
          <p:cNvPr id="6" name="Connecteur droit avec flèche 5">
            <a:extLst>
              <a:ext uri="{FF2B5EF4-FFF2-40B4-BE49-F238E27FC236}">
                <a16:creationId xmlns:a16="http://schemas.microsoft.com/office/drawing/2014/main" id="{FC6E4580-2BF6-4312-90F3-11FA70980590}"/>
              </a:ext>
            </a:extLst>
          </p:cNvPr>
          <p:cNvCxnSpPr>
            <a:cxnSpLocks/>
          </p:cNvCxnSpPr>
          <p:nvPr/>
        </p:nvCxnSpPr>
        <p:spPr>
          <a:xfrm>
            <a:off x="6019962" y="4834489"/>
            <a:ext cx="683886"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7" name="ZoneTexte 6">
            <a:extLst>
              <a:ext uri="{FF2B5EF4-FFF2-40B4-BE49-F238E27FC236}">
                <a16:creationId xmlns:a16="http://schemas.microsoft.com/office/drawing/2014/main" id="{EC1515A5-0DEA-4F86-B2D7-348934C5EF8C}"/>
              </a:ext>
            </a:extLst>
          </p:cNvPr>
          <p:cNvSpPr txBox="1"/>
          <p:nvPr/>
        </p:nvSpPr>
        <p:spPr>
          <a:xfrm>
            <a:off x="931932" y="3723887"/>
            <a:ext cx="830677" cy="307777"/>
          </a:xfrm>
          <a:prstGeom prst="rect">
            <a:avLst/>
          </a:prstGeom>
          <a:noFill/>
        </p:spPr>
        <p:txBody>
          <a:bodyPr wrap="none" rtlCol="0">
            <a:spAutoFit/>
          </a:bodyPr>
          <a:lstStyle/>
          <a:p>
            <a:r>
              <a:rPr lang="fr-FR" sz="1400" dirty="0"/>
              <a:t>Arduino</a:t>
            </a:r>
          </a:p>
        </p:txBody>
      </p:sp>
      <p:sp>
        <p:nvSpPr>
          <p:cNvPr id="9" name="ZoneTexte 8">
            <a:extLst>
              <a:ext uri="{FF2B5EF4-FFF2-40B4-BE49-F238E27FC236}">
                <a16:creationId xmlns:a16="http://schemas.microsoft.com/office/drawing/2014/main" id="{8B04EB14-7742-4EEE-A806-F694A45A8805}"/>
              </a:ext>
            </a:extLst>
          </p:cNvPr>
          <p:cNvSpPr txBox="1"/>
          <p:nvPr/>
        </p:nvSpPr>
        <p:spPr>
          <a:xfrm>
            <a:off x="6013289" y="4528200"/>
            <a:ext cx="689612" cy="307777"/>
          </a:xfrm>
          <a:prstGeom prst="rect">
            <a:avLst/>
          </a:prstGeom>
          <a:noFill/>
        </p:spPr>
        <p:txBody>
          <a:bodyPr wrap="none" rtlCol="0">
            <a:spAutoFit/>
          </a:bodyPr>
          <a:lstStyle/>
          <a:p>
            <a:r>
              <a:rPr lang="fr-FR" sz="1400" dirty="0"/>
              <a:t>Socket</a:t>
            </a:r>
          </a:p>
        </p:txBody>
      </p:sp>
      <p:cxnSp>
        <p:nvCxnSpPr>
          <p:cNvPr id="13" name="Connecteur droit avec flèche 12">
            <a:extLst>
              <a:ext uri="{FF2B5EF4-FFF2-40B4-BE49-F238E27FC236}">
                <a16:creationId xmlns:a16="http://schemas.microsoft.com/office/drawing/2014/main" id="{0891EA7E-9841-418E-93A8-D2C1F11AF884}"/>
              </a:ext>
            </a:extLst>
          </p:cNvPr>
          <p:cNvCxnSpPr>
            <a:cxnSpLocks/>
          </p:cNvCxnSpPr>
          <p:nvPr/>
        </p:nvCxnSpPr>
        <p:spPr>
          <a:xfrm>
            <a:off x="2518566" y="4955243"/>
            <a:ext cx="683886"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4" name="ZoneTexte 13">
            <a:extLst>
              <a:ext uri="{FF2B5EF4-FFF2-40B4-BE49-F238E27FC236}">
                <a16:creationId xmlns:a16="http://schemas.microsoft.com/office/drawing/2014/main" id="{FD212E70-6DA0-4672-82ED-0E92B5EC47A4}"/>
              </a:ext>
            </a:extLst>
          </p:cNvPr>
          <p:cNvSpPr txBox="1"/>
          <p:nvPr/>
        </p:nvSpPr>
        <p:spPr>
          <a:xfrm>
            <a:off x="2526704" y="4647466"/>
            <a:ext cx="561372" cy="307777"/>
          </a:xfrm>
          <a:prstGeom prst="rect">
            <a:avLst/>
          </a:prstGeom>
          <a:noFill/>
        </p:spPr>
        <p:txBody>
          <a:bodyPr wrap="none" rtlCol="0">
            <a:spAutoFit/>
          </a:bodyPr>
          <a:lstStyle/>
          <a:p>
            <a:r>
              <a:rPr lang="fr-FR" sz="1400" dirty="0"/>
              <a:t>Série</a:t>
            </a:r>
          </a:p>
        </p:txBody>
      </p:sp>
      <p:pic>
        <p:nvPicPr>
          <p:cNvPr id="15" name="Picture 4" descr="Image result for arduino">
            <a:extLst>
              <a:ext uri="{FF2B5EF4-FFF2-40B4-BE49-F238E27FC236}">
                <a16:creationId xmlns:a16="http://schemas.microsoft.com/office/drawing/2014/main" id="{3EFD9047-724F-409D-B0EC-2AE088B280A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6249" y="4038722"/>
            <a:ext cx="2122044" cy="159153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a:extLst>
              <a:ext uri="{FF2B5EF4-FFF2-40B4-BE49-F238E27FC236}">
                <a16:creationId xmlns:a16="http://schemas.microsoft.com/office/drawing/2014/main" id="{856140C8-4C92-4489-B300-90F42555337D}"/>
              </a:ext>
            </a:extLst>
          </p:cNvPr>
          <p:cNvPicPr>
            <a:picLocks noChangeAspect="1"/>
          </p:cNvPicPr>
          <p:nvPr/>
        </p:nvPicPr>
        <p:blipFill rotWithShape="1">
          <a:blip r:embed="rId5"/>
          <a:srcRect l="-209" t="1621" r="37534" b="365"/>
          <a:stretch/>
        </p:blipFill>
        <p:spPr>
          <a:xfrm>
            <a:off x="6793703" y="3903814"/>
            <a:ext cx="2173510" cy="1591533"/>
          </a:xfrm>
          <a:prstGeom prst="rect">
            <a:avLst/>
          </a:prstGeom>
        </p:spPr>
      </p:pic>
      <p:sp>
        <p:nvSpPr>
          <p:cNvPr id="19" name="ZoneTexte 18">
            <a:extLst>
              <a:ext uri="{FF2B5EF4-FFF2-40B4-BE49-F238E27FC236}">
                <a16:creationId xmlns:a16="http://schemas.microsoft.com/office/drawing/2014/main" id="{A657C041-72BB-4903-8092-84C8FC645FA6}"/>
              </a:ext>
            </a:extLst>
          </p:cNvPr>
          <p:cNvSpPr txBox="1"/>
          <p:nvPr/>
        </p:nvSpPr>
        <p:spPr>
          <a:xfrm>
            <a:off x="3680540" y="3456091"/>
            <a:ext cx="2045175" cy="523220"/>
          </a:xfrm>
          <a:prstGeom prst="rect">
            <a:avLst/>
          </a:prstGeom>
          <a:noFill/>
        </p:spPr>
        <p:txBody>
          <a:bodyPr wrap="none" rtlCol="0">
            <a:spAutoFit/>
          </a:bodyPr>
          <a:lstStyle/>
          <a:p>
            <a:r>
              <a:rPr lang="fr-FR" sz="1400" dirty="0"/>
              <a:t>BDD &amp; serveur TCP/IP</a:t>
            </a:r>
          </a:p>
          <a:p>
            <a:endParaRPr lang="fr-FR" sz="1400" dirty="0"/>
          </a:p>
        </p:txBody>
      </p:sp>
      <p:sp>
        <p:nvSpPr>
          <p:cNvPr id="20" name="ZoneTexte 19">
            <a:extLst>
              <a:ext uri="{FF2B5EF4-FFF2-40B4-BE49-F238E27FC236}">
                <a16:creationId xmlns:a16="http://schemas.microsoft.com/office/drawing/2014/main" id="{DF338DAB-139B-40A3-8D86-10058A798CA4}"/>
              </a:ext>
            </a:extLst>
          </p:cNvPr>
          <p:cNvSpPr txBox="1"/>
          <p:nvPr/>
        </p:nvSpPr>
        <p:spPr>
          <a:xfrm>
            <a:off x="6884251" y="3515502"/>
            <a:ext cx="1770036" cy="307777"/>
          </a:xfrm>
          <a:prstGeom prst="rect">
            <a:avLst/>
          </a:prstGeom>
          <a:noFill/>
        </p:spPr>
        <p:txBody>
          <a:bodyPr wrap="none" rtlCol="0">
            <a:spAutoFit/>
          </a:bodyPr>
          <a:lstStyle/>
          <a:p>
            <a:r>
              <a:rPr lang="fr-FR" sz="1400" dirty="0"/>
              <a:t>Application Android</a:t>
            </a:r>
          </a:p>
        </p:txBody>
      </p:sp>
    </p:spTree>
    <p:extLst>
      <p:ext uri="{BB962C8B-B14F-4D97-AF65-F5344CB8AC3E}">
        <p14:creationId xmlns:p14="http://schemas.microsoft.com/office/powerpoint/2010/main" val="3431178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down)">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Image 5">
            <a:extLst>
              <a:ext uri="{FF2B5EF4-FFF2-40B4-BE49-F238E27FC236}">
                <a16:creationId xmlns:a16="http://schemas.microsoft.com/office/drawing/2014/main" id="{FD42B310-D8BE-4B2A-81E8-2453009D082C}"/>
              </a:ext>
            </a:extLst>
          </p:cNvPr>
          <p:cNvPicPr>
            <a:picLocks noChangeAspect="1"/>
          </p:cNvPicPr>
          <p:nvPr/>
        </p:nvPicPr>
        <p:blipFill rotWithShape="1">
          <a:blip r:embed="rId2"/>
          <a:srcRect l="14463" t="3342" r="33872" b="7538"/>
          <a:stretch/>
        </p:blipFill>
        <p:spPr>
          <a:xfrm>
            <a:off x="2085975" y="0"/>
            <a:ext cx="4391025" cy="6858000"/>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1937256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961</TotalTime>
  <Words>877</Words>
  <Application>Microsoft Office PowerPoint</Application>
  <PresentationFormat>Affichage à l'écran (4:3)</PresentationFormat>
  <Paragraphs>107</Paragraphs>
  <Slides>17</Slides>
  <Notes>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17</vt:i4>
      </vt:variant>
    </vt:vector>
  </HeadingPairs>
  <TitlesOfParts>
    <vt:vector size="25" baseType="lpstr">
      <vt:lpstr>Arial</vt:lpstr>
      <vt:lpstr>Calibri</vt:lpstr>
      <vt:lpstr>Calisto MT</vt:lpstr>
      <vt:lpstr>Times New Roman</vt:lpstr>
      <vt:lpstr>Trebuchet MS</vt:lpstr>
      <vt:lpstr>Verdana</vt:lpstr>
      <vt:lpstr>Wingdings 2</vt:lpstr>
      <vt:lpstr>Slate</vt:lpstr>
      <vt:lpstr>PROJET ROBOT PONG</vt:lpstr>
      <vt:lpstr>Sommaires</vt:lpstr>
      <vt:lpstr>Introduction</vt:lpstr>
      <vt:lpstr>Visuelle </vt:lpstr>
      <vt:lpstr>Présentation PowerPoint</vt:lpstr>
      <vt:lpstr>Présentation des parties</vt:lpstr>
      <vt:lpstr>Présentation PowerPoint</vt:lpstr>
      <vt:lpstr>Raspberry pi(mini ordinateur)</vt:lpstr>
      <vt:lpstr>Présentation PowerPoint</vt:lpstr>
      <vt:lpstr>Ma partie</vt:lpstr>
      <vt:lpstr>connexion MySQL</vt:lpstr>
      <vt:lpstr>Structure MySQL</vt:lpstr>
      <vt:lpstr>Programmation :</vt:lpstr>
      <vt:lpstr>socket</vt:lpstr>
      <vt:lpstr>Connexion en série</vt:lpstr>
      <vt:lpstr>Connexion BDD</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ROBOT PONG</dc:title>
  <dc:creator>Panna ABDUL HAKIM</dc:creator>
  <cp:lastModifiedBy>Panna ABDUL HAKIM</cp:lastModifiedBy>
  <cp:revision>77</cp:revision>
  <dcterms:created xsi:type="dcterms:W3CDTF">2018-06-04T13:38:20Z</dcterms:created>
  <dcterms:modified xsi:type="dcterms:W3CDTF">2018-06-19T12:23:40Z</dcterms:modified>
</cp:coreProperties>
</file>